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  <p:sldMasterId id="2147483856" r:id="rId2"/>
  </p:sldMasterIdLst>
  <p:notesMasterIdLst>
    <p:notesMasterId r:id="rId44"/>
  </p:notesMasterIdLst>
  <p:handoutMasterIdLst>
    <p:handoutMasterId r:id="rId45"/>
  </p:handoutMasterIdLst>
  <p:sldIdLst>
    <p:sldId id="256" r:id="rId3"/>
    <p:sldId id="425" r:id="rId4"/>
    <p:sldId id="414" r:id="rId5"/>
    <p:sldId id="426" r:id="rId6"/>
    <p:sldId id="536" r:id="rId7"/>
    <p:sldId id="537" r:id="rId8"/>
    <p:sldId id="538" r:id="rId9"/>
    <p:sldId id="540" r:id="rId10"/>
    <p:sldId id="478" r:id="rId11"/>
    <p:sldId id="479" r:id="rId12"/>
    <p:sldId id="480" r:id="rId13"/>
    <p:sldId id="429" r:id="rId14"/>
    <p:sldId id="543" r:id="rId15"/>
    <p:sldId id="541" r:id="rId16"/>
    <p:sldId id="542" r:id="rId17"/>
    <p:sldId id="545" r:id="rId18"/>
    <p:sldId id="546" r:id="rId19"/>
    <p:sldId id="544" r:id="rId20"/>
    <p:sldId id="547" r:id="rId21"/>
    <p:sldId id="548" r:id="rId22"/>
    <p:sldId id="549" r:id="rId23"/>
    <p:sldId id="550" r:id="rId24"/>
    <p:sldId id="551" r:id="rId25"/>
    <p:sldId id="430" r:id="rId26"/>
    <p:sldId id="553" r:id="rId27"/>
    <p:sldId id="552" r:id="rId28"/>
    <p:sldId id="554" r:id="rId29"/>
    <p:sldId id="555" r:id="rId30"/>
    <p:sldId id="556" r:id="rId31"/>
    <p:sldId id="557" r:id="rId32"/>
    <p:sldId id="558" r:id="rId33"/>
    <p:sldId id="559" r:id="rId34"/>
    <p:sldId id="560" r:id="rId35"/>
    <p:sldId id="561" r:id="rId36"/>
    <p:sldId id="562" r:id="rId37"/>
    <p:sldId id="563" r:id="rId38"/>
    <p:sldId id="564" r:id="rId39"/>
    <p:sldId id="532" r:id="rId40"/>
    <p:sldId id="533" r:id="rId41"/>
    <p:sldId id="535" r:id="rId42"/>
    <p:sldId id="416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8DB"/>
    <a:srgbClr val="032B91"/>
    <a:srgbClr val="032A92"/>
    <a:srgbClr val="3376C7"/>
    <a:srgbClr val="170272"/>
    <a:srgbClr val="28F82D"/>
    <a:srgbClr val="FFFF71"/>
    <a:srgbClr val="FFFF81"/>
    <a:srgbClr val="000000"/>
    <a:srgbClr val="72F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81900" autoAdjust="0"/>
  </p:normalViewPr>
  <p:slideViewPr>
    <p:cSldViewPr>
      <p:cViewPr varScale="1">
        <p:scale>
          <a:sx n="91" d="100"/>
          <a:sy n="91" d="100"/>
        </p:scale>
        <p:origin x="247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90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D8C628-5809-662C-D85B-E829D45B85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68222-5814-CAFF-9AB3-49339F0F38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FC7A484E-E261-4BE1-A8B5-C971C8719B0C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A2AF3-C663-8202-8366-6509FA89CA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169FF-56BA-C45A-FA39-5DC4B2CB439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0CD019F-2864-447E-B69F-A1FEB18F6C3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2ADE81FA-E22C-9A8C-1F6C-76D4790E949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B7003C43-D4F8-2E3F-7D06-DF845EBA334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055C3054-C5C2-9245-28F5-1F90D65E535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24C74CFC-F0B1-B4E9-E62C-234303DC17B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>
            <a:extLst>
              <a:ext uri="{FF2B5EF4-FFF2-40B4-BE49-F238E27FC236}">
                <a16:creationId xmlns:a16="http://schemas.microsoft.com/office/drawing/2014/main" id="{6FDC351D-0641-EC51-5F5B-381A12660F8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>
            <a:extLst>
              <a:ext uri="{FF2B5EF4-FFF2-40B4-BE49-F238E27FC236}">
                <a16:creationId xmlns:a16="http://schemas.microsoft.com/office/drawing/2014/main" id="{320D56A8-3E97-D08F-4B01-884C8E8025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6D9F235-8AFC-4658-8BD7-1026CD7A51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Designing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D9F235-8AFC-4658-8BD7-1026CD7A51E5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829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5755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Body dims for later calc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8601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err="1">
                <a:latin typeface="Arial" panose="020B0604020202020204" pitchFamily="34" charset="0"/>
              </a:rPr>
              <a:t>X,y,z</a:t>
            </a:r>
            <a:r>
              <a:rPr lang="en-US" altLang="en-US" dirty="0">
                <a:latin typeface="Arial" panose="020B0604020202020204" pitchFamily="34" charset="0"/>
              </a:rPr>
              <a:t> based on theta1,2,3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453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091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3193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4336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340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7455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1451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Trend in research and product market. High quality robots are robust but expensive, while low-cost models lack in form and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D9F235-8AFC-4658-8BD7-1026CD7A51E5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3837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Leg is design based on chosen parameters, using 3d printed material and available parts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5800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9F57EA9-462C-E8AD-DD24-1C9889ADE4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8307CF7-AD0C-2A14-13BE-0DB04AC9D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Modular design, each leg module is connected to the hip, hip connected to base</a:t>
            </a:r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446CC326-A374-1911-112B-573E890450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E0F28CA-8962-4CD8-A0D9-CB4A2334C638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1560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3196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08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13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Adjust parameters in Controller. Add more functions to Hardware Interface.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819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Overlap time for </a:t>
            </a:r>
            <a:r>
              <a:rPr lang="en-US" altLang="en-US" dirty="0" err="1">
                <a:latin typeface="Arial" panose="020B0604020202020204" pitchFamily="34" charset="0"/>
              </a:rPr>
              <a:t>stablisation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4217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9422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69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Complex but efficient leg config, but high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D9F235-8AFC-4658-8BD7-1026CD7A51E5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38731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069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Swing distance = stance distance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7497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7932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50433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Infrared sensor for timing and calculate avg velocity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31263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1C3A9B45-45D6-943D-943C-626047118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>
            <a:extLst>
              <a:ext uri="{FF2B5EF4-FFF2-40B4-BE49-F238E27FC236}">
                <a16:creationId xmlns:a16="http://schemas.microsoft.com/office/drawing/2014/main" id="{3CC96D24-BBE8-CAC9-A3A5-C2C7B2FBF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Fail: Over-current, add another buck converter to distribute current load. </a:t>
            </a:r>
            <a:r>
              <a:rPr lang="en-US" altLang="en-US" dirty="0" err="1">
                <a:latin typeface="Arial" panose="020B0604020202020204" pitchFamily="34" charset="0"/>
              </a:rPr>
              <a:t>Nomial</a:t>
            </a:r>
            <a:r>
              <a:rPr lang="en-US" altLang="en-US" dirty="0">
                <a:latin typeface="Arial" panose="020B0604020202020204" pitchFamily="34" charset="0"/>
              </a:rPr>
              <a:t> 1.4A, Max 3.5A</a:t>
            </a:r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8548CA98-E3C2-5B82-3A89-90148DBCB4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5BBFC7-83B7-4F72-9239-84A5998C946B}" type="slidenum">
              <a:rPr lang="en-US" altLang="en-US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4406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1DCC3D20-666E-5615-FC35-1B3606A5D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0FC20D0C-31AC-D0BD-3DF6-205882A09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7BC93F4F-7943-E291-C1CE-FE727B0F0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54ACE8-239D-43FC-8588-AEEE757804EF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514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1DCC3D20-666E-5615-FC35-1B3606A5D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0FC20D0C-31AC-D0BD-3DF6-205882A09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7BC93F4F-7943-E291-C1CE-FE727B0F0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54ACE8-239D-43FC-8588-AEEE757804EF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57399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1DCC3D20-666E-5615-FC35-1B3606A5D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0FC20D0C-31AC-D0BD-3DF6-205882A09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7BC93F4F-7943-E291-C1CE-FE727B0F0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54ACE8-239D-43FC-8588-AEEE757804EF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442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at Stanford for student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D9F235-8AFC-4658-8BD7-1026CD7A51E5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468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 project, unique leg config -&gt; reduce torque on hip motor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D9F235-8AFC-4658-8BD7-1026CD7A51E5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196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</a:t>
            </a:r>
            <a:r>
              <a:rPr lang="en-US" dirty="0" err="1"/>
              <a:t>reqs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D9F235-8AFC-4658-8BD7-1026CD7A51E5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4222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8F0635C3-37D9-5F79-F394-44AA4B32AA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ED06E63C-F3A7-D179-737B-9B2681FA6A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6 bar similar to Dingo, and 12DOF body</a:t>
            </a:r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EC62D658-140F-1DD3-B7A4-1CC83E6EB6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22054E-2570-4CCA-98D7-00C0A576BC79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4910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8F0635C3-37D9-5F79-F394-44AA4B32AA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ED06E63C-F3A7-D179-737B-9B2681FA6A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Overall layout of electrical system</a:t>
            </a:r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EC62D658-140F-1DD3-B7A4-1CC83E6EB6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22054E-2570-4CCA-98D7-00C0A576BC79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7188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8F0635C3-37D9-5F79-F394-44AA4B32AA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ED06E63C-F3A7-D179-737B-9B2681FA6A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Trotting gait</a:t>
            </a:r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EC62D658-140F-1DD3-B7A4-1CC83E6EB6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822054E-2570-4CCA-98D7-00C0A576BC79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05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3">
            <a:extLst>
              <a:ext uri="{FF2B5EF4-FFF2-40B4-BE49-F238E27FC236}">
                <a16:creationId xmlns:a16="http://schemas.microsoft.com/office/drawing/2014/main" id="{384D3D8A-8603-1C93-0109-CC9F7AF8B624}"/>
              </a:ext>
            </a:extLst>
          </p:cNvPr>
          <p:cNvSpPr>
            <a:spLocks/>
          </p:cNvSpPr>
          <p:nvPr/>
        </p:nvSpPr>
        <p:spPr bwMode="gray">
          <a:xfrm>
            <a:off x="0" y="381000"/>
            <a:ext cx="9131300" cy="914400"/>
          </a:xfrm>
          <a:custGeom>
            <a:avLst/>
            <a:gdLst>
              <a:gd name="T0" fmla="*/ 2147483646 w 5752"/>
              <a:gd name="T1" fmla="*/ 2147483646 h 444"/>
              <a:gd name="T2" fmla="*/ 2147483646 w 5752"/>
              <a:gd name="T3" fmla="*/ 2147483646 h 444"/>
              <a:gd name="T4" fmla="*/ 2147483646 w 5752"/>
              <a:gd name="T5" fmla="*/ 2147483646 h 444"/>
              <a:gd name="T6" fmla="*/ 2147483646 w 5752"/>
              <a:gd name="T7" fmla="*/ 2147483646 h 444"/>
              <a:gd name="T8" fmla="*/ 2147483646 w 5752"/>
              <a:gd name="T9" fmla="*/ 2147483646 h 444"/>
              <a:gd name="T10" fmla="*/ 0 w 5752"/>
              <a:gd name="T11" fmla="*/ 2147483646 h 444"/>
              <a:gd name="T12" fmla="*/ 0 w 5752"/>
              <a:gd name="T13" fmla="*/ 2147483646 h 444"/>
              <a:gd name="T14" fmla="*/ 2147483646 w 5752"/>
              <a:gd name="T15" fmla="*/ 2147483646 h 444"/>
              <a:gd name="T16" fmla="*/ 2147483646 w 5752"/>
              <a:gd name="T17" fmla="*/ 2147483646 h 444"/>
              <a:gd name="T18" fmla="*/ 2147483646 w 5752"/>
              <a:gd name="T19" fmla="*/ 2147483646 h 444"/>
              <a:gd name="T20" fmla="*/ 2147483646 w 5752"/>
              <a:gd name="T21" fmla="*/ 2147483646 h 444"/>
              <a:gd name="T22" fmla="*/ 2147483646 w 5752"/>
              <a:gd name="T23" fmla="*/ 2147483646 h 444"/>
              <a:gd name="T24" fmla="*/ 2147483646 w 5752"/>
              <a:gd name="T25" fmla="*/ 2147483646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15" descr="DHBK">
            <a:extLst>
              <a:ext uri="{FF2B5EF4-FFF2-40B4-BE49-F238E27FC236}">
                <a16:creationId xmlns:a16="http://schemas.microsoft.com/office/drawing/2014/main" id="{BDC7ADC9-C09A-C7B0-62EC-2B32040811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39">
            <a:extLst>
              <a:ext uri="{FF2B5EF4-FFF2-40B4-BE49-F238E27FC236}">
                <a16:creationId xmlns:a16="http://schemas.microsoft.com/office/drawing/2014/main" id="{5CF9A660-F102-961A-2DA0-6B01BE604CF0}"/>
              </a:ext>
            </a:extLst>
          </p:cNvPr>
          <p:cNvSpPr>
            <a:spLocks/>
          </p:cNvSpPr>
          <p:nvPr/>
        </p:nvSpPr>
        <p:spPr bwMode="gray">
          <a:xfrm>
            <a:off x="0" y="6346825"/>
            <a:ext cx="9131300" cy="511175"/>
          </a:xfrm>
          <a:custGeom>
            <a:avLst/>
            <a:gdLst>
              <a:gd name="T0" fmla="*/ 2147483646 w 5752"/>
              <a:gd name="T1" fmla="*/ 2147483646 h 444"/>
              <a:gd name="T2" fmla="*/ 2147483646 w 5752"/>
              <a:gd name="T3" fmla="*/ 2147483646 h 444"/>
              <a:gd name="T4" fmla="*/ 2147483646 w 5752"/>
              <a:gd name="T5" fmla="*/ 2147483646 h 444"/>
              <a:gd name="T6" fmla="*/ 2147483646 w 5752"/>
              <a:gd name="T7" fmla="*/ 2147483646 h 444"/>
              <a:gd name="T8" fmla="*/ 2147483646 w 5752"/>
              <a:gd name="T9" fmla="*/ 2147483646 h 444"/>
              <a:gd name="T10" fmla="*/ 0 w 5752"/>
              <a:gd name="T11" fmla="*/ 2147483646 h 444"/>
              <a:gd name="T12" fmla="*/ 0 w 5752"/>
              <a:gd name="T13" fmla="*/ 2147483646 h 444"/>
              <a:gd name="T14" fmla="*/ 2147483646 w 5752"/>
              <a:gd name="T15" fmla="*/ 2147483646 h 444"/>
              <a:gd name="T16" fmla="*/ 2147483646 w 5752"/>
              <a:gd name="T17" fmla="*/ 2147483646 h 444"/>
              <a:gd name="T18" fmla="*/ 2147483646 w 5752"/>
              <a:gd name="T19" fmla="*/ 2147483646 h 444"/>
              <a:gd name="T20" fmla="*/ 2147483646 w 5752"/>
              <a:gd name="T21" fmla="*/ 2147483646 h 444"/>
              <a:gd name="T22" fmla="*/ 2147483646 w 5752"/>
              <a:gd name="T23" fmla="*/ 2147483646 h 444"/>
              <a:gd name="T24" fmla="*/ 2147483646 w 5752"/>
              <a:gd name="T25" fmla="*/ 2147483646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30">
            <a:extLst>
              <a:ext uri="{FF2B5EF4-FFF2-40B4-BE49-F238E27FC236}">
                <a16:creationId xmlns:a16="http://schemas.microsoft.com/office/drawing/2014/main" id="{C76B62C8-2849-7735-81E6-B7036C8642AC}"/>
              </a:ext>
            </a:extLst>
          </p:cNvPr>
          <p:cNvSpPr>
            <a:spLocks/>
          </p:cNvSpPr>
          <p:nvPr/>
        </p:nvSpPr>
        <p:spPr bwMode="gray">
          <a:xfrm>
            <a:off x="0" y="0"/>
            <a:ext cx="9153525" cy="1600200"/>
          </a:xfrm>
          <a:custGeom>
            <a:avLst/>
            <a:gdLst>
              <a:gd name="T0" fmla="*/ 0 w 5766"/>
              <a:gd name="T1" fmla="*/ 2147483646 h 1008"/>
              <a:gd name="T2" fmla="*/ 2147483646 w 5766"/>
              <a:gd name="T3" fmla="*/ 2147483646 h 1008"/>
              <a:gd name="T4" fmla="*/ 2147483646 w 5766"/>
              <a:gd name="T5" fmla="*/ 2147483646 h 1008"/>
              <a:gd name="T6" fmla="*/ 2147483646 w 5766"/>
              <a:gd name="T7" fmla="*/ 2147483646 h 1008"/>
              <a:gd name="T8" fmla="*/ 2147483646 w 5766"/>
              <a:gd name="T9" fmla="*/ 2147483646 h 1008"/>
              <a:gd name="T10" fmla="*/ 2147483646 w 5766"/>
              <a:gd name="T11" fmla="*/ 2147483646 h 1008"/>
              <a:gd name="T12" fmla="*/ 2147483646 w 5766"/>
              <a:gd name="T13" fmla="*/ 0 h 1008"/>
              <a:gd name="T14" fmla="*/ 0 w 5766"/>
              <a:gd name="T15" fmla="*/ 2147483646 h 1008"/>
              <a:gd name="T16" fmla="*/ 0 w 5766"/>
              <a:gd name="T17" fmla="*/ 2147483646 h 10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6" h="1008">
                <a:moveTo>
                  <a:pt x="0" y="1008"/>
                </a:moveTo>
                <a:lnTo>
                  <a:pt x="1884" y="1008"/>
                </a:lnTo>
                <a:cubicBezTo>
                  <a:pt x="2088" y="990"/>
                  <a:pt x="2034" y="1005"/>
                  <a:pt x="2152" y="921"/>
                </a:cubicBezTo>
                <a:lnTo>
                  <a:pt x="2560" y="531"/>
                </a:lnTo>
                <a:cubicBezTo>
                  <a:pt x="2683" y="452"/>
                  <a:pt x="2611" y="454"/>
                  <a:pt x="2892" y="448"/>
                </a:cubicBezTo>
                <a:lnTo>
                  <a:pt x="5766" y="461"/>
                </a:lnTo>
                <a:lnTo>
                  <a:pt x="5758" y="0"/>
                </a:lnTo>
                <a:lnTo>
                  <a:pt x="0" y="2"/>
                </a:lnTo>
                <a:lnTo>
                  <a:pt x="0" y="1008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5524B5C0-5E92-CB6E-711B-792BF7D6655B}"/>
              </a:ext>
            </a:extLst>
          </p:cNvPr>
          <p:cNvSpPr>
            <a:spLocks/>
          </p:cNvSpPr>
          <p:nvPr/>
        </p:nvSpPr>
        <p:spPr bwMode="gray">
          <a:xfrm>
            <a:off x="0" y="0"/>
            <a:ext cx="9170988" cy="1362075"/>
          </a:xfrm>
          <a:custGeom>
            <a:avLst/>
            <a:gdLst/>
            <a:ahLst/>
            <a:cxnLst>
              <a:cxn ang="0">
                <a:pos x="0" y="858"/>
              </a:cxn>
              <a:cxn ang="0">
                <a:pos x="1926" y="857"/>
              </a:cxn>
              <a:cxn ang="0">
                <a:pos x="2157" y="793"/>
              </a:cxn>
              <a:cxn ang="0">
                <a:pos x="2509" y="473"/>
              </a:cxn>
              <a:cxn ang="0">
                <a:pos x="2970" y="390"/>
              </a:cxn>
              <a:cxn ang="0">
                <a:pos x="5773" y="388"/>
              </a:cxn>
              <a:cxn ang="0">
                <a:pos x="5777" y="0"/>
              </a:cxn>
              <a:cxn ang="0">
                <a:pos x="0" y="2"/>
              </a:cxn>
              <a:cxn ang="0">
                <a:pos x="0" y="858"/>
              </a:cxn>
            </a:cxnLst>
            <a:rect l="0" t="0" r="r" b="b"/>
            <a:pathLst>
              <a:path w="5777" h="858">
                <a:moveTo>
                  <a:pt x="0" y="858"/>
                </a:moveTo>
                <a:lnTo>
                  <a:pt x="1926" y="857"/>
                </a:lnTo>
                <a:cubicBezTo>
                  <a:pt x="2067" y="857"/>
                  <a:pt x="2068" y="850"/>
                  <a:pt x="2157" y="793"/>
                </a:cubicBezTo>
                <a:lnTo>
                  <a:pt x="2509" y="473"/>
                </a:lnTo>
                <a:cubicBezTo>
                  <a:pt x="2644" y="406"/>
                  <a:pt x="2477" y="396"/>
                  <a:pt x="2970" y="390"/>
                </a:cubicBezTo>
                <a:lnTo>
                  <a:pt x="5773" y="388"/>
                </a:lnTo>
                <a:lnTo>
                  <a:pt x="5777" y="0"/>
                </a:lnTo>
                <a:lnTo>
                  <a:pt x="0" y="2"/>
                </a:lnTo>
                <a:lnTo>
                  <a:pt x="0" y="858"/>
                </a:lnTo>
                <a:close/>
              </a:path>
            </a:pathLst>
          </a:custGeom>
          <a:blipFill dpi="0"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54000" contrast="-70000"/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Freeform 37">
            <a:extLst>
              <a:ext uri="{FF2B5EF4-FFF2-40B4-BE49-F238E27FC236}">
                <a16:creationId xmlns:a16="http://schemas.microsoft.com/office/drawing/2014/main" id="{E1E342D9-D534-0FB0-7620-6CC6065B5FE5}"/>
              </a:ext>
            </a:extLst>
          </p:cNvPr>
          <p:cNvSpPr>
            <a:spLocks/>
          </p:cNvSpPr>
          <p:nvPr/>
        </p:nvSpPr>
        <p:spPr bwMode="gray">
          <a:xfrm>
            <a:off x="0" y="4373563"/>
            <a:ext cx="9131300" cy="1036637"/>
          </a:xfrm>
          <a:custGeom>
            <a:avLst/>
            <a:gdLst>
              <a:gd name="T0" fmla="*/ 2147483646 w 5752"/>
              <a:gd name="T1" fmla="*/ 2147483646 h 444"/>
              <a:gd name="T2" fmla="*/ 2147483646 w 5752"/>
              <a:gd name="T3" fmla="*/ 2147483646 h 444"/>
              <a:gd name="T4" fmla="*/ 2147483646 w 5752"/>
              <a:gd name="T5" fmla="*/ 2147483646 h 444"/>
              <a:gd name="T6" fmla="*/ 2147483646 w 5752"/>
              <a:gd name="T7" fmla="*/ 2147483646 h 444"/>
              <a:gd name="T8" fmla="*/ 2147483646 w 5752"/>
              <a:gd name="T9" fmla="*/ 2147483646 h 444"/>
              <a:gd name="T10" fmla="*/ 0 w 5752"/>
              <a:gd name="T11" fmla="*/ 2147483646 h 444"/>
              <a:gd name="T12" fmla="*/ 0 w 5752"/>
              <a:gd name="T13" fmla="*/ 2147483646 h 444"/>
              <a:gd name="T14" fmla="*/ 2147483646 w 5752"/>
              <a:gd name="T15" fmla="*/ 2147483646 h 444"/>
              <a:gd name="T16" fmla="*/ 2147483646 w 5752"/>
              <a:gd name="T17" fmla="*/ 2147483646 h 444"/>
              <a:gd name="T18" fmla="*/ 2147483646 w 5752"/>
              <a:gd name="T19" fmla="*/ 2147483646 h 444"/>
              <a:gd name="T20" fmla="*/ 2147483646 w 5752"/>
              <a:gd name="T21" fmla="*/ 2147483646 h 444"/>
              <a:gd name="T22" fmla="*/ 2147483646 w 5752"/>
              <a:gd name="T23" fmla="*/ 2147483646 h 444"/>
              <a:gd name="T24" fmla="*/ 2147483646 w 5752"/>
              <a:gd name="T25" fmla="*/ 2147483646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13" descr="Logo_hcmut">
            <a:extLst>
              <a:ext uri="{FF2B5EF4-FFF2-40B4-BE49-F238E27FC236}">
                <a16:creationId xmlns:a16="http://schemas.microsoft.com/office/drawing/2014/main" id="{6E8B42C3-B3C3-918C-1B37-FF0160679C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581900" y="0"/>
            <a:ext cx="15621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EA7420-0440-C4D3-8DDA-5EE834C03D1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343400"/>
            <a:ext cx="9326563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200" b="1">
                <a:solidFill>
                  <a:srgbClr val="FF0000"/>
                </a:solidFill>
              </a:rPr>
              <a:t>Tầm nhìn-Sứ mạng-Mục tiêu-Nhiệm vụ (VMGO)</a:t>
            </a:r>
          </a:p>
          <a:p>
            <a:pPr algn="ctr" eaLnBrk="1" hangingPunct="1">
              <a:defRPr/>
            </a:pPr>
            <a:r>
              <a:rPr lang="en-US" altLang="en-US" sz="2800" b="1">
                <a:solidFill>
                  <a:srgbClr val="FF0000"/>
                </a:solidFill>
              </a:rPr>
              <a:t>Bộ môn Điện Tử</a:t>
            </a:r>
            <a:endParaRPr lang="en-US" altLang="en-US" sz="2000" b="1">
              <a:solidFill>
                <a:srgbClr val="17027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03A1-7A54-ABD7-4167-7292FBBF18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6096000"/>
            <a:ext cx="2895600" cy="336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600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6431F8AD-CCCD-0F6A-2801-93E00551386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90900" y="6453188"/>
            <a:ext cx="2895600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2F6ACB"/>
                </a:solidFill>
              </a:rPr>
              <a:t>TP.Hồ Chí Minh  09/2011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60004-4725-240F-5EB1-47F94167948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71800" y="5791200"/>
            <a:ext cx="30480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b="1">
                <a:solidFill>
                  <a:srgbClr val="002060"/>
                </a:solidFill>
              </a:rPr>
              <a:t>Hoàng Trang</a:t>
            </a:r>
            <a:endParaRPr lang="en-US" altLang="en-US" sz="1200" b="1">
              <a:solidFill>
                <a:srgbClr val="00206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4E652AE-F9C6-EFAB-1F4F-CA0C4176C7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610350"/>
            <a:ext cx="381000" cy="247650"/>
          </a:xfrm>
        </p:spPr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fld id="{A1EFC55A-166D-4039-B82C-177D66D5B7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040474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467B47C-FEAA-F100-DB8E-4F6F6AA7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A0E75-F154-4AE8-8078-1A99EB614F7E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E1915E0-F745-B841-11A4-B3AECC241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3D7F16C-490E-909A-589B-D31797AF7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75E19-607D-499B-9191-1F9A8AF7796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0198802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E0D8D8A-3C5D-B448-E7A3-60661F19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2AF1C-33C1-4DA9-8013-1EF0A737C042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19CC5D4-5D0F-2FAC-EC89-10EE9AC8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E1E0F3D-9134-1857-DDE5-E00090D67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651B2-0FA5-4668-89BD-64514B3125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14672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53816B-87D7-4C0B-3306-C2D92B31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9129D-60EB-41C5-833B-51B2B5D6A8EA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2A41224-8D07-FF02-E952-B625B27D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DDD57E-E54B-F392-207F-147A9ABE6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F749C-9767-40DE-B3A3-046EE14BB4A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373748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019B1-E5EB-CD54-04AB-587B278B4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42F97B-1A28-448C-AB0A-58A38ADDA525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14170-918A-8FAF-6CD2-40017F54D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96A52-8E86-CDA1-17B1-E1FAFF84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C2ED8-DF82-4474-B9F6-6D2BF675CA2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47533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A0105-9DFF-EBB8-675F-CA060F0A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3FDC75-6555-4F0E-8DA6-B3EA5612256E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0106E-E0A1-02D3-E7EA-2AD7B5D55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99D0C-5937-5A6A-E1E9-724F11B9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994B5-37DA-4F0C-BBA1-2A3821A3A1F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6027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3">
            <a:extLst>
              <a:ext uri="{FF2B5EF4-FFF2-40B4-BE49-F238E27FC236}">
                <a16:creationId xmlns:a16="http://schemas.microsoft.com/office/drawing/2014/main" id="{568911FB-AB46-2054-01AE-4701EBDE77FA}"/>
              </a:ext>
            </a:extLst>
          </p:cNvPr>
          <p:cNvSpPr>
            <a:spLocks/>
          </p:cNvSpPr>
          <p:nvPr/>
        </p:nvSpPr>
        <p:spPr bwMode="gray">
          <a:xfrm>
            <a:off x="0" y="381000"/>
            <a:ext cx="9131300" cy="914400"/>
          </a:xfrm>
          <a:custGeom>
            <a:avLst/>
            <a:gdLst>
              <a:gd name="T0" fmla="*/ 2147483646 w 5752"/>
              <a:gd name="T1" fmla="*/ 2147483646 h 444"/>
              <a:gd name="T2" fmla="*/ 2147483646 w 5752"/>
              <a:gd name="T3" fmla="*/ 2147483646 h 444"/>
              <a:gd name="T4" fmla="*/ 2147483646 w 5752"/>
              <a:gd name="T5" fmla="*/ 2147483646 h 444"/>
              <a:gd name="T6" fmla="*/ 2147483646 w 5752"/>
              <a:gd name="T7" fmla="*/ 2147483646 h 444"/>
              <a:gd name="T8" fmla="*/ 2147483646 w 5752"/>
              <a:gd name="T9" fmla="*/ 2147483646 h 444"/>
              <a:gd name="T10" fmla="*/ 0 w 5752"/>
              <a:gd name="T11" fmla="*/ 2147483646 h 444"/>
              <a:gd name="T12" fmla="*/ 0 w 5752"/>
              <a:gd name="T13" fmla="*/ 2147483646 h 444"/>
              <a:gd name="T14" fmla="*/ 2147483646 w 5752"/>
              <a:gd name="T15" fmla="*/ 2147483646 h 444"/>
              <a:gd name="T16" fmla="*/ 2147483646 w 5752"/>
              <a:gd name="T17" fmla="*/ 2147483646 h 444"/>
              <a:gd name="T18" fmla="*/ 2147483646 w 5752"/>
              <a:gd name="T19" fmla="*/ 2147483646 h 444"/>
              <a:gd name="T20" fmla="*/ 2147483646 w 5752"/>
              <a:gd name="T21" fmla="*/ 2147483646 h 444"/>
              <a:gd name="T22" fmla="*/ 2147483646 w 5752"/>
              <a:gd name="T23" fmla="*/ 2147483646 h 444"/>
              <a:gd name="T24" fmla="*/ 2147483646 w 5752"/>
              <a:gd name="T25" fmla="*/ 2147483646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8F3683C4-0C09-44EC-89B6-4EF78A9F742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2749" y="345857"/>
            <a:ext cx="7239001" cy="128496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VIETNAM NATIONAL UNIVERSITY</a:t>
            </a:r>
          </a:p>
          <a:p>
            <a:pPr algn="l" eaLnBrk="1" hangingPunct="1">
              <a:spcBef>
                <a:spcPts val="300"/>
              </a:spcBef>
              <a:spcAft>
                <a:spcPts val="300"/>
              </a:spcAft>
              <a:defRPr/>
            </a:pPr>
            <a:r>
              <a:rPr lang="en-US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 CHI MINH CITY UNIVERSITY OF TECHNOLOGY</a:t>
            </a:r>
          </a:p>
          <a:p>
            <a:pPr algn="l" eaLnBrk="1" hangingPunct="1">
              <a:spcBef>
                <a:spcPts val="1200"/>
              </a:spcBef>
              <a:spcAft>
                <a:spcPts val="300"/>
              </a:spcAft>
              <a:defRPr/>
            </a:pPr>
            <a:r>
              <a:rPr lang="en-US" altLang="en-US" sz="2400" b="1" dirty="0">
                <a:solidFill>
                  <a:srgbClr val="032B91"/>
                </a:solidFill>
              </a:rPr>
              <a:t>FALCUTY OF MECHANICAL ENGINEERING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CBA4E1F3-0AA2-3FB4-905C-4D50663CDF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6096000"/>
            <a:ext cx="2895600" cy="336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600"/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02B621B-F750-4E09-A278-E8964FE786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6350" y="3163669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600" b="1" dirty="0">
                <a:solidFill>
                  <a:srgbClr val="1488DB"/>
                </a:solidFill>
              </a:rPr>
              <a:t>DESIGN OF QUADRUPED ROBOT</a:t>
            </a:r>
            <a:endParaRPr lang="en-US" altLang="en-US" sz="2000" b="1" dirty="0">
              <a:solidFill>
                <a:srgbClr val="1488DB"/>
              </a:solidFill>
            </a:endParaRP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87DE3A1B-B841-6AC1-D338-36B1D58A69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945" y="208084"/>
            <a:ext cx="1716087" cy="156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0FDE60C5-6524-43B6-A914-0C5BA7D284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706149" y="4343401"/>
            <a:ext cx="1533679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defRPr/>
            </a:pPr>
            <a:r>
              <a:rPr lang="en-US" altLang="en-U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Instructor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en-U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Student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en-U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Student ID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DEC3E4F-6A44-4B30-A7D4-1E66CA3824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036381" y="4343400"/>
            <a:ext cx="3202619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ts val="600"/>
              </a:spcBef>
              <a:defRPr/>
            </a:pPr>
            <a:r>
              <a:rPr lang="en-US" altLang="en-US" sz="1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: Dr. Lê Đức Hạnh</a:t>
            </a: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en-US" sz="1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: Phan Đăng </a:t>
            </a:r>
            <a:r>
              <a:rPr lang="en-US" altLang="en-US" sz="1800" b="0" kern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Khôi</a:t>
            </a:r>
            <a:r>
              <a:rPr lang="en-US" altLang="en-US" sz="1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en-US" sz="1800" b="0" kern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Nguyên</a:t>
            </a:r>
            <a:endParaRPr lang="en-US" altLang="en-US" sz="1800" b="0" kern="12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eaLnBrk="1" hangingPunct="1">
              <a:spcBef>
                <a:spcPts val="600"/>
              </a:spcBef>
              <a:defRPr/>
            </a:pPr>
            <a:r>
              <a:rPr lang="en-US" altLang="en-US" sz="1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cs"/>
              </a:rPr>
              <a:t>: 1952366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1E74AF-A481-4B31-9DB9-12C3F332406A}"/>
              </a:ext>
            </a:extLst>
          </p:cNvPr>
          <p:cNvSpPr/>
          <p:nvPr userDrawn="1"/>
        </p:nvSpPr>
        <p:spPr>
          <a:xfrm>
            <a:off x="0" y="6519863"/>
            <a:ext cx="6553200" cy="338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7192B2BA-EE7C-45AA-931B-445658BE0C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906" y="6519863"/>
            <a:ext cx="72072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HCM City Univ. of Technology, Falcuty of Mechanical Engineering</a:t>
            </a:r>
          </a:p>
        </p:txBody>
      </p:sp>
      <p:sp>
        <p:nvSpPr>
          <p:cNvPr id="15" name="Line 6">
            <a:extLst>
              <a:ext uri="{FF2B5EF4-FFF2-40B4-BE49-F238E27FC236}">
                <a16:creationId xmlns:a16="http://schemas.microsoft.com/office/drawing/2014/main" id="{C2E9E969-F4B4-45BA-92A5-CF5291F05A5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519862"/>
            <a:ext cx="9144000" cy="1"/>
          </a:xfrm>
          <a:prstGeom prst="line">
            <a:avLst/>
          </a:prstGeom>
          <a:ln>
            <a:solidFill>
              <a:srgbClr val="032B91"/>
            </a:solidFill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6470386A-C6EB-49B3-878B-4B05A27457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705600" y="6519863"/>
            <a:ext cx="24384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500" b="1" dirty="0">
                <a:solidFill>
                  <a:srgbClr val="032B91"/>
                </a:solidFill>
                <a:latin typeface="Arial" charset="0"/>
              </a:rPr>
              <a:t>Phan Dang Khoi Nguyen</a:t>
            </a:r>
          </a:p>
        </p:txBody>
      </p:sp>
    </p:spTree>
    <p:extLst>
      <p:ext uri="{BB962C8B-B14F-4D97-AF65-F5344CB8AC3E}">
        <p14:creationId xmlns:p14="http://schemas.microsoft.com/office/powerpoint/2010/main" val="2804603917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3">
            <a:extLst>
              <a:ext uri="{FF2B5EF4-FFF2-40B4-BE49-F238E27FC236}">
                <a16:creationId xmlns:a16="http://schemas.microsoft.com/office/drawing/2014/main" id="{6C3E1AC5-C7BD-C089-0532-266A6BA8B870}"/>
              </a:ext>
            </a:extLst>
          </p:cNvPr>
          <p:cNvSpPr>
            <a:spLocks/>
          </p:cNvSpPr>
          <p:nvPr/>
        </p:nvSpPr>
        <p:spPr bwMode="gray">
          <a:xfrm>
            <a:off x="0" y="76200"/>
            <a:ext cx="9131300" cy="1219200"/>
          </a:xfrm>
          <a:custGeom>
            <a:avLst/>
            <a:gdLst>
              <a:gd name="T0" fmla="*/ 2147483646 w 5752"/>
              <a:gd name="T1" fmla="*/ 2147483646 h 444"/>
              <a:gd name="T2" fmla="*/ 2147483646 w 5752"/>
              <a:gd name="T3" fmla="*/ 2147483646 h 444"/>
              <a:gd name="T4" fmla="*/ 2147483646 w 5752"/>
              <a:gd name="T5" fmla="*/ 2147483646 h 444"/>
              <a:gd name="T6" fmla="*/ 2147483646 w 5752"/>
              <a:gd name="T7" fmla="*/ 2147483646 h 444"/>
              <a:gd name="T8" fmla="*/ 2147483646 w 5752"/>
              <a:gd name="T9" fmla="*/ 2147483646 h 444"/>
              <a:gd name="T10" fmla="*/ 0 w 5752"/>
              <a:gd name="T11" fmla="*/ 2147483646 h 444"/>
              <a:gd name="T12" fmla="*/ 0 w 5752"/>
              <a:gd name="T13" fmla="*/ 2147483646 h 444"/>
              <a:gd name="T14" fmla="*/ 2147483646 w 5752"/>
              <a:gd name="T15" fmla="*/ 2147483646 h 444"/>
              <a:gd name="T16" fmla="*/ 2147483646 w 5752"/>
              <a:gd name="T17" fmla="*/ 2147483646 h 444"/>
              <a:gd name="T18" fmla="*/ 2147483646 w 5752"/>
              <a:gd name="T19" fmla="*/ 2147483646 h 444"/>
              <a:gd name="T20" fmla="*/ 2147483646 w 5752"/>
              <a:gd name="T21" fmla="*/ 2147483646 h 444"/>
              <a:gd name="T22" fmla="*/ 2147483646 w 5752"/>
              <a:gd name="T23" fmla="*/ 2147483646 h 444"/>
              <a:gd name="T24" fmla="*/ 2147483646 w 5752"/>
              <a:gd name="T25" fmla="*/ 2147483646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" name="Picture 13" descr="Logo_hcmut">
            <a:extLst>
              <a:ext uri="{FF2B5EF4-FFF2-40B4-BE49-F238E27FC236}">
                <a16:creationId xmlns:a16="http://schemas.microsoft.com/office/drawing/2014/main" id="{EB50F058-6A94-D7F3-B767-428E06DDB06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6200" y="7620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7" name="Text Box 11">
            <a:extLst>
              <a:ext uri="{FF2B5EF4-FFF2-40B4-BE49-F238E27FC236}">
                <a16:creationId xmlns:a16="http://schemas.microsoft.com/office/drawing/2014/main" id="{D1834E2D-FF16-7202-D9CE-94DCCA64369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14800" y="6597650"/>
            <a:ext cx="91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600" dirty="0">
                <a:solidFill>
                  <a:srgbClr val="DD4805"/>
                </a:solidFill>
                <a:latin typeface="Arial" charset="0"/>
              </a:rPr>
              <a:t>09/2011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8401050" cy="6746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437562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1">
            <a:extLst>
              <a:ext uri="{FF2B5EF4-FFF2-40B4-BE49-F238E27FC236}">
                <a16:creationId xmlns:a16="http://schemas.microsoft.com/office/drawing/2014/main" id="{89BB90D8-B98C-0841-E0D8-6AB8C6104B6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02F3C81-982B-49D1-A7CA-C88AF813EF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97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3">
            <a:extLst>
              <a:ext uri="{FF2B5EF4-FFF2-40B4-BE49-F238E27FC236}">
                <a16:creationId xmlns:a16="http://schemas.microsoft.com/office/drawing/2014/main" id="{F4D57804-0FF2-56E7-4C3F-EDAE6F842617}"/>
              </a:ext>
            </a:extLst>
          </p:cNvPr>
          <p:cNvSpPr>
            <a:spLocks/>
          </p:cNvSpPr>
          <p:nvPr/>
        </p:nvSpPr>
        <p:spPr bwMode="gray">
          <a:xfrm>
            <a:off x="0" y="381000"/>
            <a:ext cx="9131300" cy="914400"/>
          </a:xfrm>
          <a:custGeom>
            <a:avLst/>
            <a:gdLst>
              <a:gd name="T0" fmla="*/ 2147483646 w 5752"/>
              <a:gd name="T1" fmla="*/ 2147483646 h 444"/>
              <a:gd name="T2" fmla="*/ 2147483646 w 5752"/>
              <a:gd name="T3" fmla="*/ 2147483646 h 444"/>
              <a:gd name="T4" fmla="*/ 2147483646 w 5752"/>
              <a:gd name="T5" fmla="*/ 2147483646 h 444"/>
              <a:gd name="T6" fmla="*/ 2147483646 w 5752"/>
              <a:gd name="T7" fmla="*/ 2147483646 h 444"/>
              <a:gd name="T8" fmla="*/ 2147483646 w 5752"/>
              <a:gd name="T9" fmla="*/ 2147483646 h 444"/>
              <a:gd name="T10" fmla="*/ 0 w 5752"/>
              <a:gd name="T11" fmla="*/ 2147483646 h 444"/>
              <a:gd name="T12" fmla="*/ 0 w 5752"/>
              <a:gd name="T13" fmla="*/ 2147483646 h 444"/>
              <a:gd name="T14" fmla="*/ 2147483646 w 5752"/>
              <a:gd name="T15" fmla="*/ 2147483646 h 444"/>
              <a:gd name="T16" fmla="*/ 2147483646 w 5752"/>
              <a:gd name="T17" fmla="*/ 2147483646 h 444"/>
              <a:gd name="T18" fmla="*/ 2147483646 w 5752"/>
              <a:gd name="T19" fmla="*/ 2147483646 h 444"/>
              <a:gd name="T20" fmla="*/ 2147483646 w 5752"/>
              <a:gd name="T21" fmla="*/ 2147483646 h 444"/>
              <a:gd name="T22" fmla="*/ 2147483646 w 5752"/>
              <a:gd name="T23" fmla="*/ 2147483646 h 444"/>
              <a:gd name="T24" fmla="*/ 2147483646 w 5752"/>
              <a:gd name="T25" fmla="*/ 2147483646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3" name="Picture 15" descr="DHBK">
            <a:extLst>
              <a:ext uri="{FF2B5EF4-FFF2-40B4-BE49-F238E27FC236}">
                <a16:creationId xmlns:a16="http://schemas.microsoft.com/office/drawing/2014/main" id="{1656FDD3-7F19-2B45-AB23-78B3757943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37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reeform 39">
            <a:extLst>
              <a:ext uri="{FF2B5EF4-FFF2-40B4-BE49-F238E27FC236}">
                <a16:creationId xmlns:a16="http://schemas.microsoft.com/office/drawing/2014/main" id="{E9D488AF-104A-7717-E3E2-E10A64390A50}"/>
              </a:ext>
            </a:extLst>
          </p:cNvPr>
          <p:cNvSpPr>
            <a:spLocks/>
          </p:cNvSpPr>
          <p:nvPr/>
        </p:nvSpPr>
        <p:spPr bwMode="gray">
          <a:xfrm>
            <a:off x="0" y="6346825"/>
            <a:ext cx="9131300" cy="511175"/>
          </a:xfrm>
          <a:custGeom>
            <a:avLst/>
            <a:gdLst>
              <a:gd name="T0" fmla="*/ 2147483646 w 5752"/>
              <a:gd name="T1" fmla="*/ 2147483646 h 444"/>
              <a:gd name="T2" fmla="*/ 2147483646 w 5752"/>
              <a:gd name="T3" fmla="*/ 2147483646 h 444"/>
              <a:gd name="T4" fmla="*/ 2147483646 w 5752"/>
              <a:gd name="T5" fmla="*/ 2147483646 h 444"/>
              <a:gd name="T6" fmla="*/ 2147483646 w 5752"/>
              <a:gd name="T7" fmla="*/ 2147483646 h 444"/>
              <a:gd name="T8" fmla="*/ 2147483646 w 5752"/>
              <a:gd name="T9" fmla="*/ 2147483646 h 444"/>
              <a:gd name="T10" fmla="*/ 0 w 5752"/>
              <a:gd name="T11" fmla="*/ 2147483646 h 444"/>
              <a:gd name="T12" fmla="*/ 0 w 5752"/>
              <a:gd name="T13" fmla="*/ 2147483646 h 444"/>
              <a:gd name="T14" fmla="*/ 2147483646 w 5752"/>
              <a:gd name="T15" fmla="*/ 2147483646 h 444"/>
              <a:gd name="T16" fmla="*/ 2147483646 w 5752"/>
              <a:gd name="T17" fmla="*/ 2147483646 h 444"/>
              <a:gd name="T18" fmla="*/ 2147483646 w 5752"/>
              <a:gd name="T19" fmla="*/ 2147483646 h 444"/>
              <a:gd name="T20" fmla="*/ 2147483646 w 5752"/>
              <a:gd name="T21" fmla="*/ 2147483646 h 444"/>
              <a:gd name="T22" fmla="*/ 2147483646 w 5752"/>
              <a:gd name="T23" fmla="*/ 2147483646 h 444"/>
              <a:gd name="T24" fmla="*/ 2147483646 w 5752"/>
              <a:gd name="T25" fmla="*/ 2147483646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Freeform 30">
            <a:extLst>
              <a:ext uri="{FF2B5EF4-FFF2-40B4-BE49-F238E27FC236}">
                <a16:creationId xmlns:a16="http://schemas.microsoft.com/office/drawing/2014/main" id="{B2573812-9760-F6BF-A5A9-1BDA8099EBA4}"/>
              </a:ext>
            </a:extLst>
          </p:cNvPr>
          <p:cNvSpPr>
            <a:spLocks/>
          </p:cNvSpPr>
          <p:nvPr/>
        </p:nvSpPr>
        <p:spPr bwMode="gray">
          <a:xfrm>
            <a:off x="0" y="0"/>
            <a:ext cx="9153525" cy="1600200"/>
          </a:xfrm>
          <a:custGeom>
            <a:avLst/>
            <a:gdLst>
              <a:gd name="T0" fmla="*/ 0 w 5766"/>
              <a:gd name="T1" fmla="*/ 2147483646 h 1008"/>
              <a:gd name="T2" fmla="*/ 2147483646 w 5766"/>
              <a:gd name="T3" fmla="*/ 2147483646 h 1008"/>
              <a:gd name="T4" fmla="*/ 2147483646 w 5766"/>
              <a:gd name="T5" fmla="*/ 2147483646 h 1008"/>
              <a:gd name="T6" fmla="*/ 2147483646 w 5766"/>
              <a:gd name="T7" fmla="*/ 2147483646 h 1008"/>
              <a:gd name="T8" fmla="*/ 2147483646 w 5766"/>
              <a:gd name="T9" fmla="*/ 2147483646 h 1008"/>
              <a:gd name="T10" fmla="*/ 2147483646 w 5766"/>
              <a:gd name="T11" fmla="*/ 2147483646 h 1008"/>
              <a:gd name="T12" fmla="*/ 2147483646 w 5766"/>
              <a:gd name="T13" fmla="*/ 0 h 1008"/>
              <a:gd name="T14" fmla="*/ 0 w 5766"/>
              <a:gd name="T15" fmla="*/ 2147483646 h 1008"/>
              <a:gd name="T16" fmla="*/ 0 w 5766"/>
              <a:gd name="T17" fmla="*/ 2147483646 h 10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6" h="1008">
                <a:moveTo>
                  <a:pt x="0" y="1008"/>
                </a:moveTo>
                <a:lnTo>
                  <a:pt x="1884" y="1008"/>
                </a:lnTo>
                <a:cubicBezTo>
                  <a:pt x="2088" y="990"/>
                  <a:pt x="2034" y="1005"/>
                  <a:pt x="2152" y="921"/>
                </a:cubicBezTo>
                <a:lnTo>
                  <a:pt x="2560" y="531"/>
                </a:lnTo>
                <a:cubicBezTo>
                  <a:pt x="2683" y="452"/>
                  <a:pt x="2611" y="454"/>
                  <a:pt x="2892" y="448"/>
                </a:cubicBezTo>
                <a:lnTo>
                  <a:pt x="5766" y="461"/>
                </a:lnTo>
                <a:lnTo>
                  <a:pt x="5758" y="0"/>
                </a:lnTo>
                <a:lnTo>
                  <a:pt x="0" y="2"/>
                </a:lnTo>
                <a:lnTo>
                  <a:pt x="0" y="1008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Freeform 27">
            <a:extLst>
              <a:ext uri="{FF2B5EF4-FFF2-40B4-BE49-F238E27FC236}">
                <a16:creationId xmlns:a16="http://schemas.microsoft.com/office/drawing/2014/main" id="{0C84B1EC-C6DC-524E-411B-C728C83D0854}"/>
              </a:ext>
            </a:extLst>
          </p:cNvPr>
          <p:cNvSpPr>
            <a:spLocks/>
          </p:cNvSpPr>
          <p:nvPr/>
        </p:nvSpPr>
        <p:spPr bwMode="gray">
          <a:xfrm>
            <a:off x="0" y="0"/>
            <a:ext cx="9170988" cy="1362075"/>
          </a:xfrm>
          <a:custGeom>
            <a:avLst/>
            <a:gdLst/>
            <a:ahLst/>
            <a:cxnLst>
              <a:cxn ang="0">
                <a:pos x="0" y="858"/>
              </a:cxn>
              <a:cxn ang="0">
                <a:pos x="1926" y="857"/>
              </a:cxn>
              <a:cxn ang="0">
                <a:pos x="2157" y="793"/>
              </a:cxn>
              <a:cxn ang="0">
                <a:pos x="2509" y="473"/>
              </a:cxn>
              <a:cxn ang="0">
                <a:pos x="2970" y="390"/>
              </a:cxn>
              <a:cxn ang="0">
                <a:pos x="5773" y="388"/>
              </a:cxn>
              <a:cxn ang="0">
                <a:pos x="5777" y="0"/>
              </a:cxn>
              <a:cxn ang="0">
                <a:pos x="0" y="2"/>
              </a:cxn>
              <a:cxn ang="0">
                <a:pos x="0" y="858"/>
              </a:cxn>
            </a:cxnLst>
            <a:rect l="0" t="0" r="r" b="b"/>
            <a:pathLst>
              <a:path w="5777" h="858">
                <a:moveTo>
                  <a:pt x="0" y="858"/>
                </a:moveTo>
                <a:lnTo>
                  <a:pt x="1926" y="857"/>
                </a:lnTo>
                <a:cubicBezTo>
                  <a:pt x="2067" y="857"/>
                  <a:pt x="2068" y="850"/>
                  <a:pt x="2157" y="793"/>
                </a:cubicBezTo>
                <a:lnTo>
                  <a:pt x="2509" y="473"/>
                </a:lnTo>
                <a:cubicBezTo>
                  <a:pt x="2644" y="406"/>
                  <a:pt x="2477" y="396"/>
                  <a:pt x="2970" y="390"/>
                </a:cubicBezTo>
                <a:lnTo>
                  <a:pt x="5773" y="388"/>
                </a:lnTo>
                <a:lnTo>
                  <a:pt x="5777" y="0"/>
                </a:lnTo>
                <a:lnTo>
                  <a:pt x="0" y="2"/>
                </a:lnTo>
                <a:lnTo>
                  <a:pt x="0" y="858"/>
                </a:lnTo>
                <a:close/>
              </a:path>
            </a:pathLst>
          </a:custGeom>
          <a:blipFill dpi="0"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54000" contrast="-70000"/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defRPr/>
            </a:pPr>
            <a:endParaRPr lang="en-US">
              <a:latin typeface="Arial" charset="0"/>
            </a:endParaRPr>
          </a:p>
        </p:txBody>
      </p:sp>
      <p:sp>
        <p:nvSpPr>
          <p:cNvPr id="7" name="Freeform 37">
            <a:extLst>
              <a:ext uri="{FF2B5EF4-FFF2-40B4-BE49-F238E27FC236}">
                <a16:creationId xmlns:a16="http://schemas.microsoft.com/office/drawing/2014/main" id="{DBFBB0ED-EF10-1552-B9F0-DA1ACF51F01B}"/>
              </a:ext>
            </a:extLst>
          </p:cNvPr>
          <p:cNvSpPr>
            <a:spLocks/>
          </p:cNvSpPr>
          <p:nvPr/>
        </p:nvSpPr>
        <p:spPr bwMode="gray">
          <a:xfrm>
            <a:off x="0" y="4373563"/>
            <a:ext cx="9131300" cy="1036637"/>
          </a:xfrm>
          <a:custGeom>
            <a:avLst/>
            <a:gdLst>
              <a:gd name="T0" fmla="*/ 2147483646 w 5752"/>
              <a:gd name="T1" fmla="*/ 2147483646 h 444"/>
              <a:gd name="T2" fmla="*/ 2147483646 w 5752"/>
              <a:gd name="T3" fmla="*/ 2147483646 h 444"/>
              <a:gd name="T4" fmla="*/ 2147483646 w 5752"/>
              <a:gd name="T5" fmla="*/ 2147483646 h 444"/>
              <a:gd name="T6" fmla="*/ 2147483646 w 5752"/>
              <a:gd name="T7" fmla="*/ 2147483646 h 444"/>
              <a:gd name="T8" fmla="*/ 2147483646 w 5752"/>
              <a:gd name="T9" fmla="*/ 2147483646 h 444"/>
              <a:gd name="T10" fmla="*/ 0 w 5752"/>
              <a:gd name="T11" fmla="*/ 2147483646 h 444"/>
              <a:gd name="T12" fmla="*/ 0 w 5752"/>
              <a:gd name="T13" fmla="*/ 2147483646 h 444"/>
              <a:gd name="T14" fmla="*/ 2147483646 w 5752"/>
              <a:gd name="T15" fmla="*/ 2147483646 h 444"/>
              <a:gd name="T16" fmla="*/ 2147483646 w 5752"/>
              <a:gd name="T17" fmla="*/ 2147483646 h 444"/>
              <a:gd name="T18" fmla="*/ 2147483646 w 5752"/>
              <a:gd name="T19" fmla="*/ 2147483646 h 444"/>
              <a:gd name="T20" fmla="*/ 2147483646 w 5752"/>
              <a:gd name="T21" fmla="*/ 2147483646 h 444"/>
              <a:gd name="T22" fmla="*/ 2147483646 w 5752"/>
              <a:gd name="T23" fmla="*/ 2147483646 h 444"/>
              <a:gd name="T24" fmla="*/ 2147483646 w 5752"/>
              <a:gd name="T25" fmla="*/ 2147483646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" name="Picture 13" descr="Logo_hcmut">
            <a:extLst>
              <a:ext uri="{FF2B5EF4-FFF2-40B4-BE49-F238E27FC236}">
                <a16:creationId xmlns:a16="http://schemas.microsoft.com/office/drawing/2014/main" id="{40E82482-4C5E-79AE-D0D2-8C503E6F45D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581900" y="0"/>
            <a:ext cx="15621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7F3E93-AA09-DF6E-D574-57E8697F8AE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343400"/>
            <a:ext cx="9326563" cy="10160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3200" b="1">
                <a:solidFill>
                  <a:srgbClr val="FF0000"/>
                </a:solidFill>
              </a:rPr>
              <a:t>Tầm nhìn-Sứ mạng-Mục tiêu-Nhiệm vụ (VMGO)</a:t>
            </a:r>
          </a:p>
          <a:p>
            <a:pPr algn="ctr" eaLnBrk="1" hangingPunct="1">
              <a:defRPr/>
            </a:pPr>
            <a:r>
              <a:rPr lang="en-US" altLang="en-US" sz="2800" b="1">
                <a:solidFill>
                  <a:srgbClr val="FF0000"/>
                </a:solidFill>
              </a:rPr>
              <a:t>Bộ môn Điện Tử</a:t>
            </a:r>
            <a:endParaRPr lang="en-US" altLang="en-US" sz="2000" b="1">
              <a:solidFill>
                <a:srgbClr val="17027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54704-CC00-080F-B6A2-72DF7057F8A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52800" y="6096000"/>
            <a:ext cx="2895600" cy="336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 altLang="en-US" sz="1600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A61E92A4-7D1C-0FDA-D8AB-6FE35359CA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90900" y="6453188"/>
            <a:ext cx="2895600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>
                <a:solidFill>
                  <a:srgbClr val="2F6ACB"/>
                </a:solidFill>
              </a:rPr>
              <a:t>TP.Hồ Chí Minh  09/2011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04F90D-29A7-587E-E328-BE18D5D8B0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971800" y="5791200"/>
            <a:ext cx="30480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b="1">
                <a:solidFill>
                  <a:srgbClr val="002060"/>
                </a:solidFill>
              </a:rPr>
              <a:t>Hoàng Trang</a:t>
            </a:r>
            <a:endParaRPr lang="en-US" altLang="en-US" sz="1200" b="1">
              <a:solidFill>
                <a:srgbClr val="002060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82F1FB5-4C75-EC31-CD8F-43B3138B172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610350"/>
            <a:ext cx="381000" cy="247650"/>
          </a:xfrm>
        </p:spPr>
        <p:txBody>
          <a:bodyPr/>
          <a:lstStyle>
            <a:lvl1pPr>
              <a:defRPr sz="1000" smtClean="0"/>
            </a:lvl1pPr>
          </a:lstStyle>
          <a:p>
            <a:pPr>
              <a:defRPr/>
            </a:pPr>
            <a:fld id="{F9BB1779-800C-4307-B506-22A38D0F6F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036337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7544E-BC71-E152-000F-B02F6C6CF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6F7FE-B3C7-4FE0-A42D-FFDB001C3C1E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A6D89-4BB5-EFB6-9623-37A923A9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A066B-785A-D69E-FC4E-B9502A8A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9753A-AE00-43E5-BAF0-6ACB5A5765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442581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531E6B-779E-4E05-BDDF-6E5661334CCE}"/>
              </a:ext>
            </a:extLst>
          </p:cNvPr>
          <p:cNvSpPr/>
          <p:nvPr userDrawn="1"/>
        </p:nvSpPr>
        <p:spPr>
          <a:xfrm>
            <a:off x="0" y="6519863"/>
            <a:ext cx="6553200" cy="338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4" name="Picture 13" descr="Logo_hcmut">
            <a:extLst>
              <a:ext uri="{FF2B5EF4-FFF2-40B4-BE49-F238E27FC236}">
                <a16:creationId xmlns:a16="http://schemas.microsoft.com/office/drawing/2014/main" id="{D286EEEA-5768-91F6-6D9D-5B29FD72253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0325" y="37148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C409B0-65E8-E440-B275-0F2A82EBF64F}"/>
              </a:ext>
            </a:extLst>
          </p:cNvPr>
          <p:cNvCxnSpPr>
            <a:cxnSpLocks/>
          </p:cNvCxnSpPr>
          <p:nvPr userDrawn="1"/>
        </p:nvCxnSpPr>
        <p:spPr>
          <a:xfrm>
            <a:off x="0" y="990600"/>
            <a:ext cx="5791200" cy="0"/>
          </a:xfrm>
          <a:prstGeom prst="line">
            <a:avLst/>
          </a:prstGeom>
          <a:ln w="28575" cmpd="sng">
            <a:solidFill>
              <a:schemeClr val="bg1">
                <a:lumMod val="95000"/>
              </a:schemeClr>
            </a:solidFill>
            <a:beve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11">
            <a:extLst>
              <a:ext uri="{FF2B5EF4-FFF2-40B4-BE49-F238E27FC236}">
                <a16:creationId xmlns:a16="http://schemas.microsoft.com/office/drawing/2014/main" id="{A490FE01-735C-C392-E765-B028921AA2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6906" y="6519863"/>
            <a:ext cx="720725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HCM City Univ. of Technology, Falcuty of Mechanical Engineering</a:t>
            </a:r>
          </a:p>
        </p:txBody>
      </p:sp>
      <p:sp>
        <p:nvSpPr>
          <p:cNvPr id="7" name="Line 6">
            <a:extLst>
              <a:ext uri="{FF2B5EF4-FFF2-40B4-BE49-F238E27FC236}">
                <a16:creationId xmlns:a16="http://schemas.microsoft.com/office/drawing/2014/main" id="{926E9A2F-2BB0-C47F-013E-66BC7B46C89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519862"/>
            <a:ext cx="9144000" cy="1"/>
          </a:xfrm>
          <a:prstGeom prst="line">
            <a:avLst/>
          </a:prstGeom>
          <a:ln>
            <a:solidFill>
              <a:srgbClr val="032B91"/>
            </a:solidFill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1BBCDC8C-F314-A73D-A82D-083D0749B5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705600" y="6519863"/>
            <a:ext cx="243840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sz="1500" b="1" dirty="0">
                <a:solidFill>
                  <a:srgbClr val="032A92"/>
                </a:solidFill>
                <a:latin typeface="Arial" charset="0"/>
              </a:rPr>
              <a:t>Phan Dang Khoi Nguyen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8001000" cy="7159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90600"/>
            <a:ext cx="8001000" cy="5135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98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68BDE-E2A3-58E3-2900-2B50BF071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7A36C-6D0A-484B-A7CC-B06CB31DEAEE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BEA41-0210-0BEA-4F3D-EF6928AB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6E910-DB6E-F838-FF15-739F47E8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D7798-DDBF-419F-8444-379ACDF335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6454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4477834-E8C7-51BF-A128-96C0E7EE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B6DA7A-A22A-47A1-966B-91D4DE8A6393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410739-AAE7-794F-9CEF-89A0E67A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A25B6CE-BFF2-6AAE-B92E-4B02832E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8466A5-6E41-4DDB-B9D3-7647E61D14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550867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E040264-633F-7A55-E4F2-6DDC7B8AA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8F0A0-E5D1-4B7B-9CB3-ACD4F9DBAC11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1DE1B9-55C0-D40D-65D1-EC9599CD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EC29D6-47A2-A453-3695-07DFE33C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74A4E-D6B9-4919-AA69-37833E68C3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553362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2580B91-72B2-8B01-8089-6DE48EEE5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BE657-CA93-467D-B343-9973423908A8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E3F05B5-43A0-E4CB-9200-84C499F4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38951B9-CDDA-46DD-6E7A-BCD693699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1EADB-8DEF-42BF-BACF-EF343E9F79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825650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1">
            <a:extLst>
              <a:ext uri="{FF2B5EF4-FFF2-40B4-BE49-F238E27FC236}">
                <a16:creationId xmlns:a16="http://schemas.microsoft.com/office/drawing/2014/main" id="{7E70B55E-BAD1-E4A1-B6F6-0276D6BBD2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7086600" y="6553200"/>
            <a:ext cx="16764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600" smtClean="0"/>
            </a:lvl1pPr>
          </a:lstStyle>
          <a:p>
            <a:pPr>
              <a:defRPr/>
            </a:pPr>
            <a:fld id="{CD5EEED5-0938-4D31-9A50-07A96ACC698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7" name="Rectangle 8">
            <a:extLst>
              <a:ext uri="{FF2B5EF4-FFF2-40B4-BE49-F238E27FC236}">
                <a16:creationId xmlns:a16="http://schemas.microsoft.com/office/drawing/2014/main" id="{DDA566A7-A194-BB11-3C6C-76A7DC5C21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9">
            <a:extLst>
              <a:ext uri="{FF2B5EF4-FFF2-40B4-BE49-F238E27FC236}">
                <a16:creationId xmlns:a16="http://schemas.microsoft.com/office/drawing/2014/main" id="{FD70906F-C538-3301-2AFF-B576A6FC8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7BE6271A-534F-554A-0F93-90CAE30C3C5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>
            <a:extLst>
              <a:ext uri="{FF2B5EF4-FFF2-40B4-BE49-F238E27FC236}">
                <a16:creationId xmlns:a16="http://schemas.microsoft.com/office/drawing/2014/main" id="{4DB8E13D-0CE0-5781-B196-D4B42E68072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DDC18-41D0-A549-014A-CEB36B9EA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AC7FFAE1-80C4-42D5-B667-4FA5D5476324}" type="datetimeFigureOut">
              <a:rPr lang="en-US"/>
              <a:pPr>
                <a:defRPr/>
              </a:pPr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0A9B6-2443-C662-9247-06A9343131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2603A-C7F2-A76E-1085-454730CE7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2C928A7-05F9-4D3A-A32C-DC37FB9FA5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67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8" r:id="rId1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.vsd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Visio_Drawing6.vsdx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7" Type="http://schemas.openxmlformats.org/officeDocument/2006/relationships/package" Target="../embeddings/Microsoft_Visio_Drawing7.vsdx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emf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.vsdx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.vsdx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emf"/><Relationship Id="rId5" Type="http://schemas.openxmlformats.org/officeDocument/2006/relationships/package" Target="../embeddings/Microsoft_Visio_Drawing10.vsdx"/><Relationship Id="rId4" Type="http://schemas.openxmlformats.org/officeDocument/2006/relationships/image" Target="../media/image5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emf"/><Relationship Id="rId5" Type="http://schemas.openxmlformats.org/officeDocument/2006/relationships/package" Target="../embeddings/Microsoft_Visio_Drawing12.vsdx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emf"/><Relationship Id="rId5" Type="http://schemas.openxmlformats.org/officeDocument/2006/relationships/package" Target="../embeddings/Microsoft_Visio_Drawing13.vsdx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Visio_Drawing14.vsdx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package" Target="../embeddings/Microsoft_Visio_Drawing.vsd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package" Target="../embeddings/Microsoft_Visio_Drawing1.vsdx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package" Target="../embeddings/Microsoft_Visio_Drawing2.vsd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2250BA8A-F0AC-A8A6-B055-20181CA36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3763" y="288925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3. Design proposals</a:t>
            </a:r>
          </a:p>
        </p:txBody>
      </p:sp>
      <p:sp>
        <p:nvSpPr>
          <p:cNvPr id="12292" name="TextBox 47">
            <a:extLst>
              <a:ext uri="{FF2B5EF4-FFF2-40B4-BE49-F238E27FC236}">
                <a16:creationId xmlns:a16="http://schemas.microsoft.com/office/drawing/2014/main" id="{830FAFB4-5333-628D-7B84-0A001CD06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9858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3.2 Electrical design proposal summary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000" dirty="0">
              <a:solidFill>
                <a:srgbClr val="1488DB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sz="2400" dirty="0">
              <a:solidFill>
                <a:srgbClr val="1488DB"/>
              </a:solidFill>
              <a:latin typeface="+mj-lt"/>
              <a:ea typeface="MS Mincho" panose="02020609040205080304" pitchFamily="49" charset="-128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C3654F-5D50-168D-ECB2-5BE546E25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778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D56021-3A3D-A416-39FD-A8F626CC6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9604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07AFEFB-6603-D0F0-9338-42C293B08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813" y="66198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4956779-1053-6B1C-EEC9-83283F5B9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47">
            <a:extLst>
              <a:ext uri="{FF2B5EF4-FFF2-40B4-BE49-F238E27FC236}">
                <a16:creationId xmlns:a16="http://schemas.microsoft.com/office/drawing/2014/main" id="{0D160F12-BA86-27E8-CB2E-0862EC840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3768438"/>
            <a:ext cx="24955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3.2</a:t>
            </a:r>
            <a:r>
              <a:rPr lang="en-US" altLang="en-US" sz="1600" dirty="0"/>
              <a:t> Electrical diagram of the robot.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D114A9-B8E7-5CC0-1B96-6C709E9BF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51142E9-2FC0-DB72-1E93-8E9FA00C5B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54828"/>
              </p:ext>
            </p:extLst>
          </p:nvPr>
        </p:nvGraphicFramePr>
        <p:xfrm>
          <a:off x="3124200" y="1828800"/>
          <a:ext cx="5818354" cy="45577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905515" imgH="4610191" progId="Visio.Drawing.15">
                  <p:embed/>
                </p:oleObj>
              </mc:Choice>
              <mc:Fallback>
                <p:oleObj name="Visio" r:id="rId3" imgW="5905515" imgH="4610191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551142E9-2FC0-DB72-1E93-8E9FA00C5B4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828800"/>
                        <a:ext cx="5818354" cy="45577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162729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2250BA8A-F0AC-A8A6-B055-20181CA36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00025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3. Design proposals</a:t>
            </a:r>
          </a:p>
        </p:txBody>
      </p:sp>
      <p:sp>
        <p:nvSpPr>
          <p:cNvPr id="12292" name="TextBox 47">
            <a:extLst>
              <a:ext uri="{FF2B5EF4-FFF2-40B4-BE49-F238E27FC236}">
                <a16:creationId xmlns:a16="http://schemas.microsoft.com/office/drawing/2014/main" id="{830FAFB4-5333-628D-7B84-0A001CD06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37519"/>
            <a:ext cx="89154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3.3 Programming proposal summary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C3654F-5D50-168D-ECB2-5BE546E25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778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D56021-3A3D-A416-39FD-A8F626CC6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9604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07AFEFB-6603-D0F0-9338-42C293B08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813" y="66198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4956779-1053-6B1C-EEC9-83283F5B9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TextBox 47">
            <a:extLst>
              <a:ext uri="{FF2B5EF4-FFF2-40B4-BE49-F238E27FC236}">
                <a16:creationId xmlns:a16="http://schemas.microsoft.com/office/drawing/2014/main" id="{0D160F12-BA86-27E8-CB2E-0862EC840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3623504"/>
            <a:ext cx="23431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3.3</a:t>
            </a:r>
            <a:r>
              <a:rPr lang="en-US" altLang="en-US" sz="1600" dirty="0"/>
              <a:t> Operating diagram of the robot.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ED114A9-B8E7-5CC0-1B96-6C709E9BF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F0BD8-C001-8BE5-666A-34216C48D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EFAB876-4AAF-70A8-E48B-4232244B99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658702"/>
              </p:ext>
            </p:extLst>
          </p:nvPr>
        </p:nvGraphicFramePr>
        <p:xfrm>
          <a:off x="5105400" y="1352550"/>
          <a:ext cx="3526758" cy="4880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276746" imgH="4534004" progId="Visio.Drawing.15">
                  <p:embed/>
                </p:oleObj>
              </mc:Choice>
              <mc:Fallback>
                <p:oleObj name="Visio" r:id="rId3" imgW="3276746" imgH="4534004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EFAB876-4AAF-70A8-E48B-4232244B99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1352550"/>
                        <a:ext cx="3526758" cy="48800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6897951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499375D6-6578-118E-F89C-34133BAB5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7012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4. Mechanical design</a:t>
            </a:r>
          </a:p>
        </p:txBody>
      </p:sp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4.1 Initial leg and body calculations</a:t>
            </a:r>
            <a:endParaRPr lang="en-US" altLang="en-US" sz="10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1488D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B6693F-06E1-409C-D9E9-8228EF06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2218912"/>
            <a:ext cx="6011114" cy="2962688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059C409-79C8-B707-FAD5-99714E6306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0038527"/>
              </p:ext>
            </p:extLst>
          </p:nvPr>
        </p:nvGraphicFramePr>
        <p:xfrm>
          <a:off x="76200" y="2218912"/>
          <a:ext cx="2895600" cy="283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71760" imgH="3886239" progId="Visio.Drawing.15">
                  <p:embed/>
                </p:oleObj>
              </mc:Choice>
              <mc:Fallback>
                <p:oleObj name="Visio" r:id="rId4" imgW="3971760" imgH="388623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2218912"/>
                        <a:ext cx="2895600" cy="28331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47">
            <a:extLst>
              <a:ext uri="{FF2B5EF4-FFF2-40B4-BE49-F238E27FC236}">
                <a16:creationId xmlns:a16="http://schemas.microsoft.com/office/drawing/2014/main" id="{B8072557-4074-F396-468A-8774A7445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5453063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4.1</a:t>
            </a:r>
            <a:r>
              <a:rPr lang="en-US" altLang="en-US" sz="1600" dirty="0"/>
              <a:t> Leg diagram for design length parameters.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499375D6-6578-118E-F89C-34133BAB5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14426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4. Mechanical design</a:t>
            </a:r>
          </a:p>
        </p:txBody>
      </p:sp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4.1 Initial leg and body calculations</a:t>
            </a:r>
            <a:endParaRPr lang="en-US" altLang="en-US" sz="10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1488DB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47">
                <a:extLst>
                  <a:ext uri="{FF2B5EF4-FFF2-40B4-BE49-F238E27FC236}">
                    <a16:creationId xmlns:a16="http://schemas.microsoft.com/office/drawing/2014/main" id="{0CC1F18C-AEAE-D8A5-7847-7688DED56F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5030726"/>
                <a:ext cx="5105400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200" dirty="0"/>
                  <a:t>- Relationship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2200" dirty="0"/>
                  <a:t>:</a:t>
                </a:r>
              </a:p>
            </p:txBody>
          </p:sp>
        </mc:Choice>
        <mc:Fallback xmlns="">
          <p:sp>
            <p:nvSpPr>
              <p:cNvPr id="2" name="TextBox 47">
                <a:extLst>
                  <a:ext uri="{FF2B5EF4-FFF2-40B4-BE49-F238E27FC236}">
                    <a16:creationId xmlns:a16="http://schemas.microsoft.com/office/drawing/2014/main" id="{0CC1F18C-AEAE-D8A5-7847-7688DED56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5030726"/>
                <a:ext cx="5105400" cy="430887"/>
              </a:xfrm>
              <a:prstGeom prst="rect">
                <a:avLst/>
              </a:prstGeom>
              <a:blipFill>
                <a:blip r:embed="rId4"/>
                <a:stretch>
                  <a:fillRect l="-1551" t="-7042" b="-295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567F903-AAAE-1C44-FC2F-F61898AFC9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62"/>
          <a:stretch/>
        </p:blipFill>
        <p:spPr>
          <a:xfrm>
            <a:off x="4724400" y="4987423"/>
            <a:ext cx="3669696" cy="1420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E83A6A-7EBC-D04D-3A63-654CC7DE1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7548" y="1679752"/>
            <a:ext cx="4023400" cy="2936199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F45AC95-51DE-9A47-480C-821A758D2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249645"/>
              </p:ext>
            </p:extLst>
          </p:nvPr>
        </p:nvGraphicFramePr>
        <p:xfrm>
          <a:off x="585752" y="1847663"/>
          <a:ext cx="2895600" cy="283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971760" imgH="3886239" progId="Visio.Drawing.15">
                  <p:embed/>
                </p:oleObj>
              </mc:Choice>
              <mc:Fallback>
                <p:oleObj name="Visio" r:id="rId7" imgW="3971760" imgH="388623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059C409-79C8-B707-FAD5-99714E6306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752" y="1847663"/>
                        <a:ext cx="2895600" cy="28331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091514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499375D6-6578-118E-F89C-34133BAB5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4364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4. Mechanical design</a:t>
            </a:r>
          </a:p>
        </p:txBody>
      </p:sp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4.1 Initial leg and body calculations</a:t>
            </a:r>
            <a:endParaRPr lang="en-US" altLang="en-US" sz="10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1488DB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7">
                <a:extLst>
                  <a:ext uri="{FF2B5EF4-FFF2-40B4-BE49-F238E27FC236}">
                    <a16:creationId xmlns:a16="http://schemas.microsoft.com/office/drawing/2014/main" id="{5F5C126A-2AE1-74EE-749A-CDAF64963B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2000" y="1729849"/>
                <a:ext cx="4343400" cy="14736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200" dirty="0"/>
                  <a:t>-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=230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en-US" sz="220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200" dirty="0"/>
                  <a:t>-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=126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en-US" sz="2200" b="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200" dirty="0"/>
                  <a:t>- </a:t>
                </a:r>
                <a14:m>
                  <m:oMath xmlns:m="http://schemas.openxmlformats.org/officeDocument/2006/math"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=46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en-US" sz="2200" b="0" dirty="0"/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2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𝑓𝑒𝑒𝑡</m:t>
                        </m:r>
                      </m:sub>
                    </m:sSub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=4 </m:t>
                    </m:r>
                    <m:r>
                      <a:rPr lang="en-US" altLang="en-US" sz="2200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7" name="TextBox 47">
                <a:extLst>
                  <a:ext uri="{FF2B5EF4-FFF2-40B4-BE49-F238E27FC236}">
                    <a16:creationId xmlns:a16="http://schemas.microsoft.com/office/drawing/2014/main" id="{5F5C126A-2AE1-74EE-749A-CDAF64963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1729849"/>
                <a:ext cx="4343400" cy="1473609"/>
              </a:xfrm>
              <a:prstGeom prst="rect">
                <a:avLst/>
              </a:prstGeom>
              <a:blipFill>
                <a:blip r:embed="rId4"/>
                <a:stretch>
                  <a:fillRect l="-1823" t="-2479" b="-53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47">
            <a:extLst>
              <a:ext uri="{FF2B5EF4-FFF2-40B4-BE49-F238E27FC236}">
                <a16:creationId xmlns:a16="http://schemas.microsoft.com/office/drawing/2014/main" id="{3EF05B4E-433E-D4ED-9C52-20B37A975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6036285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4.2</a:t>
            </a:r>
            <a:r>
              <a:rPr lang="en-US" altLang="en-US" sz="1600" dirty="0"/>
              <a:t> Body diagram for design length parameters.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3712E-34CA-4E4C-5A68-51F8D60B9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645995"/>
            <a:ext cx="3322703" cy="43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129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499375D6-6578-118E-F89C-34133BAB5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3763" y="288925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4. Mechanical design</a:t>
            </a:r>
          </a:p>
        </p:txBody>
      </p:sp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4.2 Forward kinematics analysis</a:t>
            </a:r>
            <a:endParaRPr lang="en-US" altLang="en-US" sz="1000" b="1" dirty="0">
              <a:solidFill>
                <a:srgbClr val="1488DB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9953B3-5AB0-0917-F0B3-32664EB73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69" y="2827402"/>
            <a:ext cx="6951661" cy="1668398"/>
          </a:xfrm>
          <a:prstGeom prst="rect">
            <a:avLst/>
          </a:prstGeom>
        </p:spPr>
      </p:pic>
      <p:sp>
        <p:nvSpPr>
          <p:cNvPr id="6" name="TextBox 47">
            <a:extLst>
              <a:ext uri="{FF2B5EF4-FFF2-40B4-BE49-F238E27FC236}">
                <a16:creationId xmlns:a16="http://schemas.microsoft.com/office/drawing/2014/main" id="{56DF9783-4579-4431-81F1-086C179D7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699" y="2142331"/>
            <a:ext cx="7848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/>
              <a:t>Denavit-Hartenberg</a:t>
            </a:r>
            <a:r>
              <a:rPr lang="en-US" altLang="en-US" sz="2400" dirty="0"/>
              <a:t> method is used:</a:t>
            </a:r>
          </a:p>
        </p:txBody>
      </p:sp>
    </p:spTree>
    <p:extLst>
      <p:ext uri="{BB962C8B-B14F-4D97-AF65-F5344CB8AC3E}">
        <p14:creationId xmlns:p14="http://schemas.microsoft.com/office/powerpoint/2010/main" val="391244757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499375D6-6578-118E-F89C-34133BAB5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11128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4. Mechanical design</a:t>
            </a:r>
          </a:p>
        </p:txBody>
      </p:sp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4.3 Inverse kinematics analysis</a:t>
            </a:r>
            <a:endParaRPr lang="en-US" altLang="en-US" sz="1000" b="1" dirty="0">
              <a:solidFill>
                <a:srgbClr val="1488DB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5C8C82-D069-1B8E-1D2B-083EA8A0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98113"/>
            <a:ext cx="3725004" cy="33168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CEE7BC-E38F-4AA2-DF8C-3D99B6DA1D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71"/>
          <a:stretch/>
        </p:blipFill>
        <p:spPr>
          <a:xfrm>
            <a:off x="5058504" y="2525783"/>
            <a:ext cx="2739964" cy="30615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A7C6F5CD-7D8A-4C7A-0274-A33A28FF67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7650" y="5867400"/>
                <a:ext cx="8648700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 dirty="0"/>
                  <a:t>Figure 4.3</a:t>
                </a:r>
                <a:r>
                  <a:rPr lang="en-US" altLang="en-US" sz="1600" dirty="0"/>
                  <a:t> Leg diagram to solve the inverse kinematics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A7C6F5CD-7D8A-4C7A-0274-A33A28FF6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650" y="5867400"/>
                <a:ext cx="8648700" cy="338137"/>
              </a:xfrm>
              <a:prstGeom prst="rect">
                <a:avLst/>
              </a:prstGeom>
              <a:blipFill>
                <a:blip r:embed="rId6"/>
                <a:stretch>
                  <a:fillRect t="-5455" b="-218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7">
                <a:extLst>
                  <a:ext uri="{FF2B5EF4-FFF2-40B4-BE49-F238E27FC236}">
                    <a16:creationId xmlns:a16="http://schemas.microsoft.com/office/drawing/2014/main" id="{3A75C00C-FAF1-46DB-9993-76D8A0926C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9600" y="1681045"/>
                <a:ext cx="8286750" cy="446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200" dirty="0"/>
                  <a:t>Trigonometric method is used for initial 3D design. 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200" dirty="0"/>
                  <a:t>:</a:t>
                </a:r>
              </a:p>
            </p:txBody>
          </p:sp>
        </mc:Choice>
        <mc:Fallback xmlns="">
          <p:sp>
            <p:nvSpPr>
              <p:cNvPr id="8" name="TextBox 47">
                <a:extLst>
                  <a:ext uri="{FF2B5EF4-FFF2-40B4-BE49-F238E27FC236}">
                    <a16:creationId xmlns:a16="http://schemas.microsoft.com/office/drawing/2014/main" id="{3A75C00C-FAF1-46DB-9993-76D8A0926C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681045"/>
                <a:ext cx="8286750" cy="446276"/>
              </a:xfrm>
              <a:prstGeom prst="rect">
                <a:avLst/>
              </a:prstGeom>
              <a:blipFill>
                <a:blip r:embed="rId7"/>
                <a:stretch>
                  <a:fillRect l="-957" t="-8219" b="-246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820A408-27E0-CA4F-A452-4B214D4B1932}"/>
              </a:ext>
            </a:extLst>
          </p:cNvPr>
          <p:cNvSpPr/>
          <p:nvPr/>
        </p:nvSpPr>
        <p:spPr>
          <a:xfrm>
            <a:off x="5715000" y="5125484"/>
            <a:ext cx="1496314" cy="614245"/>
          </a:xfrm>
          <a:prstGeom prst="rect">
            <a:avLst/>
          </a:prstGeom>
          <a:noFill/>
          <a:ln>
            <a:solidFill>
              <a:srgbClr val="1488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8247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499375D6-6578-118E-F89C-34133BAB5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52458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4. Mechanical design</a:t>
            </a:r>
          </a:p>
        </p:txBody>
      </p:sp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38535"/>
            <a:ext cx="891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4.3 Inverse kinematics analysis</a:t>
            </a:r>
            <a:endParaRPr lang="en-US" altLang="en-US" sz="1000" b="1" dirty="0">
              <a:solidFill>
                <a:srgbClr val="1488DB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84A08-E11D-A769-E4D4-85361EDE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33600"/>
            <a:ext cx="3834140" cy="3891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AAE27-703C-A694-05B3-592170C7E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040" y="1981200"/>
            <a:ext cx="2438400" cy="3847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47">
                <a:extLst>
                  <a:ext uri="{FF2B5EF4-FFF2-40B4-BE49-F238E27FC236}">
                    <a16:creationId xmlns:a16="http://schemas.microsoft.com/office/drawing/2014/main" id="{94614B67-F7EC-2D42-AD95-8110567BD8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7650" y="6062663"/>
                <a:ext cx="8648700" cy="338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 dirty="0"/>
                  <a:t>Figure 4.4</a:t>
                </a:r>
                <a:r>
                  <a:rPr lang="en-US" altLang="en-US" sz="1600" dirty="0"/>
                  <a:t> Leg diagram to solve the inverse kinematics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16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7" name="TextBox 47">
                <a:extLst>
                  <a:ext uri="{FF2B5EF4-FFF2-40B4-BE49-F238E27FC236}">
                    <a16:creationId xmlns:a16="http://schemas.microsoft.com/office/drawing/2014/main" id="{94614B67-F7EC-2D42-AD95-8110567BD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7650" y="6062663"/>
                <a:ext cx="8648700" cy="338137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528A3F-7182-4110-BFFF-C378F77E9B8B}"/>
                  </a:ext>
                </a:extLst>
              </p:cNvPr>
              <p:cNvSpPr/>
              <p:nvPr/>
            </p:nvSpPr>
            <p:spPr>
              <a:xfrm>
                <a:off x="609600" y="1640892"/>
                <a:ext cx="2704971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sz="22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2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2200" dirty="0"/>
                  <a:t>: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4528A3F-7182-4110-BFFF-C378F77E9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40892"/>
                <a:ext cx="2704971" cy="430887"/>
              </a:xfrm>
              <a:prstGeom prst="rect">
                <a:avLst/>
              </a:prstGeom>
              <a:blipFill>
                <a:blip r:embed="rId7"/>
                <a:stretch>
                  <a:fillRect l="-2928" t="-8451" r="-1802" b="-2957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5D45922-F885-F247-58DD-5781D1D4CFCD}"/>
              </a:ext>
            </a:extLst>
          </p:cNvPr>
          <p:cNvSpPr/>
          <p:nvPr/>
        </p:nvSpPr>
        <p:spPr>
          <a:xfrm>
            <a:off x="5410083" y="4964139"/>
            <a:ext cx="1496314" cy="901521"/>
          </a:xfrm>
          <a:prstGeom prst="rect">
            <a:avLst/>
          </a:prstGeom>
          <a:noFill/>
          <a:ln>
            <a:solidFill>
              <a:srgbClr val="1488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03985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499375D6-6578-118E-F89C-34133BAB5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3763" y="288925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4. Mechanical design</a:t>
            </a:r>
          </a:p>
        </p:txBody>
      </p:sp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4.4 Servo motor selection</a:t>
            </a:r>
            <a:endParaRPr lang="en-US" altLang="en-US" sz="1000" b="1" dirty="0">
              <a:solidFill>
                <a:srgbClr val="1488DB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F85806-661B-A572-8483-292B20125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15839"/>
            <a:ext cx="6811610" cy="3514929"/>
          </a:xfrm>
          <a:prstGeom prst="rect">
            <a:avLst/>
          </a:prstGeom>
        </p:spPr>
      </p:pic>
      <p:sp>
        <p:nvSpPr>
          <p:cNvPr id="5" name="TextBox 47">
            <a:extLst>
              <a:ext uri="{FF2B5EF4-FFF2-40B4-BE49-F238E27FC236}">
                <a16:creationId xmlns:a16="http://schemas.microsoft.com/office/drawing/2014/main" id="{51F67E6C-12BE-E533-CE42-35AE01147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5528468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4.5</a:t>
            </a:r>
            <a:r>
              <a:rPr lang="en-US" altLang="en-US" sz="1600" dirty="0"/>
              <a:t> The robot at 2 different heights, where the position of each feet remains the same</a:t>
            </a:r>
          </a:p>
        </p:txBody>
      </p:sp>
    </p:spTree>
    <p:extLst>
      <p:ext uri="{BB962C8B-B14F-4D97-AF65-F5344CB8AC3E}">
        <p14:creationId xmlns:p14="http://schemas.microsoft.com/office/powerpoint/2010/main" val="151294899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499375D6-6578-118E-F89C-34133BAB5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3763" y="288925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4. Mechanical design</a:t>
            </a:r>
          </a:p>
        </p:txBody>
      </p:sp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4.4 Servo motor selection</a:t>
            </a:r>
            <a:endParaRPr lang="en-US" altLang="en-US" sz="1000" b="1" dirty="0">
              <a:solidFill>
                <a:srgbClr val="1488DB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D7720CF6-DFED-673C-4D46-5F095ADBAA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000" y="6162460"/>
                <a:ext cx="8648700" cy="358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 dirty="0"/>
                  <a:t>Figure 4.6</a:t>
                </a:r>
                <a:r>
                  <a:rPr lang="en-US" altLang="en-US" sz="1600" dirty="0"/>
                  <a:t> Angles value at each joint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</m:sub>
                    </m:sSub>
                  </m:oMath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5" name="TextBox 47">
                <a:extLst>
                  <a:ext uri="{FF2B5EF4-FFF2-40B4-BE49-F238E27FC236}">
                    <a16:creationId xmlns:a16="http://schemas.microsoft.com/office/drawing/2014/main" id="{D7720CF6-DFED-673C-4D46-5F095ADBA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000" y="6162460"/>
                <a:ext cx="8648700" cy="358560"/>
              </a:xfrm>
              <a:prstGeom prst="rect">
                <a:avLst/>
              </a:prstGeom>
              <a:blipFill>
                <a:blip r:embed="rId4"/>
                <a:stretch>
                  <a:fillRect t="-5085" b="-152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FCD23C3-DA3F-ECF0-0A78-0D579D795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167" y="2514600"/>
            <a:ext cx="4326233" cy="3530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118ED9B-B1D4-46E2-B03F-7C30396975B4}"/>
                  </a:ext>
                </a:extLst>
              </p:cNvPr>
              <p:cNvSpPr/>
              <p:nvPr/>
            </p:nvSpPr>
            <p:spPr>
              <a:xfrm>
                <a:off x="673100" y="1664486"/>
                <a:ext cx="81026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en-US" sz="2200" dirty="0">
                    <a:latin typeface="+mn-lt"/>
                  </a:rPr>
                  <a:t>Inverse kinematics is used to calculate angles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2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20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2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2200" dirty="0">
                    <a:latin typeface="+mn-lt"/>
                  </a:rPr>
                  <a:t> with respect to changes in height.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118ED9B-B1D4-46E2-B03F-7C3039697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1664486"/>
                <a:ext cx="8102600" cy="769441"/>
              </a:xfrm>
              <a:prstGeom prst="rect">
                <a:avLst/>
              </a:prstGeom>
              <a:blipFill>
                <a:blip r:embed="rId6"/>
                <a:stretch>
                  <a:fillRect l="-977" t="-4762" b="-16667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968799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370C13E2-8289-F100-DFCA-746DDC86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8600"/>
            <a:ext cx="7505700" cy="715962"/>
          </a:xfrm>
        </p:spPr>
        <p:txBody>
          <a:bodyPr/>
          <a:lstStyle/>
          <a:p>
            <a:pPr algn="l"/>
            <a:r>
              <a:rPr lang="en-US" altLang="en-US" sz="4000" b="1" dirty="0">
                <a:solidFill>
                  <a:srgbClr val="1488DB"/>
                </a:solidFill>
                <a:cs typeface="Arial" panose="020B0604020202020204" pitchFamily="34" charset="0"/>
              </a:rPr>
              <a:t>Contents</a:t>
            </a:r>
            <a:endParaRPr lang="en-US" altLang="en-US" sz="4000" dirty="0">
              <a:solidFill>
                <a:srgbClr val="1488D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D30A3-4DE4-8F38-2594-059CB487C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524000"/>
            <a:ext cx="8001000" cy="44196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3000" dirty="0"/>
              <a:t>Project objectives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000" dirty="0"/>
              <a:t>Overview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000" dirty="0"/>
              <a:t>Design proposals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000" dirty="0"/>
              <a:t>Mechanical design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000" dirty="0"/>
              <a:t>Electrical design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000" dirty="0"/>
              <a:t>Programming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000" dirty="0"/>
              <a:t>Results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3000" dirty="0"/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499375D6-6578-118E-F89C-34133BAB5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4. Mechanical design</a:t>
            </a:r>
          </a:p>
        </p:txBody>
      </p:sp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4.4 Servo motor selection</a:t>
            </a:r>
            <a:endParaRPr lang="en-US" altLang="en-US" sz="1000" b="1" dirty="0">
              <a:solidFill>
                <a:srgbClr val="1488DB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A Jacobian matrix is derived from Forward kinematics functions.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Torque at each joint is calculated: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6BFE34D-45AC-40B4-BA54-895CEEF93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46D8F0D-1594-86DA-A573-E0F1A09AA0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0060499"/>
              </p:ext>
            </p:extLst>
          </p:nvPr>
        </p:nvGraphicFramePr>
        <p:xfrm>
          <a:off x="762000" y="2483902"/>
          <a:ext cx="2438401" cy="3763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14688" imgH="3895718" progId="Visio.Drawing.15">
                  <p:embed/>
                </p:oleObj>
              </mc:Choice>
              <mc:Fallback>
                <p:oleObj name="Visio" r:id="rId3" imgW="2514688" imgH="389571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483902"/>
                        <a:ext cx="2438401" cy="3763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8D055A-A74A-2CF0-87F2-98DD975BD34B}"/>
                  </a:ext>
                </a:extLst>
              </p:cNvPr>
              <p:cNvSpPr txBox="1"/>
              <p:nvPr/>
            </p:nvSpPr>
            <p:spPr>
              <a:xfrm>
                <a:off x="3428999" y="2558469"/>
                <a:ext cx="4724400" cy="2767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𝜏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pPr>
                        <m:e>
                          <m:sPre>
                            <m:sPre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</m:ctrlPr>
                            </m:sPre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  <m:t>h𝑖𝑝</m:t>
                              </m:r>
                            </m:sup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MS Mincho" panose="02020609040205080304" pitchFamily="49" charset="-128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d>
                            </m:e>
                          </m:sPre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∙</m:t>
                      </m:r>
                      <m:sPre>
                        <m:sPre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PrePr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𝑓𝑜𝑜𝑡</m:t>
                          </m:r>
                        </m:sub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h𝑖𝑝</m:t>
                          </m:r>
                        </m:sup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  <m:t>𝐹</m:t>
                          </m:r>
                        </m:e>
                      </m:sPre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 dirty="0"/>
              </a:p>
              <a:p>
                <a:pPr eaLnBrk="1" hangingPunct="1"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MS Mincho" panose="02020609040205080304" pitchFamily="49" charset="-128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𝑓𝑜𝑜𝑡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𝑓𝑜𝑜𝑡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𝑓𝑜𝑜𝑡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𝑓𝑜𝑜𝑡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𝑓𝑜𝑜𝑡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𝑓𝑜𝑜𝑡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𝑓𝑜𝑜𝑡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11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𝑓𝑜𝑜𝑡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12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MS Mincho" panose="02020609040205080304" pitchFamily="49" charset="-128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𝑓𝑜𝑜𝑡</m:t>
                                            </m:r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MS Mincho" panose="02020609040205080304" pitchFamily="49" charset="-128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13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MS Mincho" panose="02020609040205080304" pitchFamily="49" charset="-128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  <m:t>𝑟𝑧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ea typeface="MS Mincho" panose="02020609040205080304" pitchFamily="49" charset="-128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MS Mincho" panose="02020609040205080304" pitchFamily="49" charset="-128"/>
                                      </a:rPr>
                                      <m:t>𝑟𝑧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𝑟𝑧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MS Mincho" panose="02020609040205080304" pitchFamily="49" charset="-128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8D055A-A74A-2CF0-87F2-98DD975BD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999" y="2558469"/>
                <a:ext cx="4724400" cy="27676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47">
            <a:extLst>
              <a:ext uri="{FF2B5EF4-FFF2-40B4-BE49-F238E27FC236}">
                <a16:creationId xmlns:a16="http://schemas.microsoft.com/office/drawing/2014/main" id="{01A46618-22CC-BFCE-04D9-6A8BE9E33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000" y="6120164"/>
            <a:ext cx="86487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4.7</a:t>
            </a:r>
            <a:r>
              <a:rPr lang="en-US" altLang="en-US" sz="1600" dirty="0"/>
              <a:t> External forces acting on the robot’s feet</a:t>
            </a:r>
          </a:p>
        </p:txBody>
      </p:sp>
    </p:spTree>
    <p:extLst>
      <p:ext uri="{BB962C8B-B14F-4D97-AF65-F5344CB8AC3E}">
        <p14:creationId xmlns:p14="http://schemas.microsoft.com/office/powerpoint/2010/main" val="351418936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499375D6-6578-118E-F89C-34133BAB5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159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4. Mechanical design</a:t>
            </a:r>
          </a:p>
        </p:txBody>
      </p:sp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4.4 Servo motor selection</a:t>
            </a:r>
            <a:endParaRPr lang="en-US" altLang="en-US" sz="8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 dirty="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47">
                <a:extLst>
                  <a:ext uri="{FF2B5EF4-FFF2-40B4-BE49-F238E27FC236}">
                    <a16:creationId xmlns:a16="http://schemas.microsoft.com/office/drawing/2014/main" id="{84C48A6B-8011-4DDD-C597-2FBD667F36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000" y="6120164"/>
                <a:ext cx="8648700" cy="358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600" b="1" dirty="0"/>
                  <a:t>Figure 4.8</a:t>
                </a:r>
                <a:r>
                  <a:rPr lang="en-US" altLang="en-US" sz="1600" dirty="0"/>
                  <a:t> Torques value at each joint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  <m:t>h𝑒𝑖𝑔h𝑡</m:t>
                        </m:r>
                      </m:sub>
                    </m:sSub>
                  </m:oMath>
                </a14:m>
                <a:endParaRPr lang="en-US" altLang="en-US" sz="1600" dirty="0"/>
              </a:p>
            </p:txBody>
          </p:sp>
        </mc:Choice>
        <mc:Fallback>
          <p:sp>
            <p:nvSpPr>
              <p:cNvPr id="2" name="TextBox 47">
                <a:extLst>
                  <a:ext uri="{FF2B5EF4-FFF2-40B4-BE49-F238E27FC236}">
                    <a16:creationId xmlns:a16="http://schemas.microsoft.com/office/drawing/2014/main" id="{84C48A6B-8011-4DDD-C597-2FBD667F3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7000" y="6120164"/>
                <a:ext cx="8648700" cy="358560"/>
              </a:xfrm>
              <a:prstGeom prst="rect">
                <a:avLst/>
              </a:prstGeom>
              <a:blipFill>
                <a:blip r:embed="rId3"/>
                <a:stretch>
                  <a:fillRect t="-5085" b="-152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F308638-C0CD-C237-B82C-CE5DBFAEE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335" y="1961956"/>
            <a:ext cx="5022851" cy="4158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CF51BD-A3DF-9011-1F32-B261A4650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6499" y="2082924"/>
            <a:ext cx="2610214" cy="1257475"/>
          </a:xfrm>
          <a:prstGeom prst="rect">
            <a:avLst/>
          </a:prstGeom>
        </p:spPr>
      </p:pic>
      <p:sp>
        <p:nvSpPr>
          <p:cNvPr id="8" name="TextBox 47">
            <a:extLst>
              <a:ext uri="{FF2B5EF4-FFF2-40B4-BE49-F238E27FC236}">
                <a16:creationId xmlns:a16="http://schemas.microsoft.com/office/drawing/2014/main" id="{3D6E1E88-0647-1FDE-CF99-9EA14D742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886" y="3467100"/>
            <a:ext cx="263182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/>
              <a:t>- SPT5435LV 35kg.cm RC servo is chosen</a:t>
            </a:r>
          </a:p>
        </p:txBody>
      </p:sp>
    </p:spTree>
    <p:extLst>
      <p:ext uri="{BB962C8B-B14F-4D97-AF65-F5344CB8AC3E}">
        <p14:creationId xmlns:p14="http://schemas.microsoft.com/office/powerpoint/2010/main" val="229271685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4.5 Leg design assembly</a:t>
            </a:r>
            <a:endParaRPr lang="en-US" altLang="en-US" sz="1000" b="1" dirty="0">
              <a:solidFill>
                <a:srgbClr val="1488DB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8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1488DB"/>
              </a:solidFill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>
              <a:solidFill>
                <a:srgbClr val="1488DB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" name="BL leg assem">
            <a:hlinkClick r:id="" action="ppaction://media"/>
            <a:extLst>
              <a:ext uri="{FF2B5EF4-FFF2-40B4-BE49-F238E27FC236}">
                <a16:creationId xmlns:a16="http://schemas.microsoft.com/office/drawing/2014/main" id="{4C5EDD89-B12D-9717-4424-FE0D419F0F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752600"/>
            <a:ext cx="7620000" cy="4284928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2888141-4CCC-4E0D-A765-2AE3186E5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15900"/>
            <a:ext cx="6573837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 lnSpcReduction="100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>
                <a:solidFill>
                  <a:srgbClr val="1488DB"/>
                </a:solidFill>
                <a:cs typeface="Arial" pitchFamily="34" charset="0"/>
              </a:rPr>
              <a:t>4. Mechanical design</a:t>
            </a:r>
            <a:endParaRPr lang="en-US" b="1" dirty="0">
              <a:solidFill>
                <a:srgbClr val="1488DB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385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Box 47">
            <a:extLst>
              <a:ext uri="{FF2B5EF4-FFF2-40B4-BE49-F238E27FC236}">
                <a16:creationId xmlns:a16="http://schemas.microsoft.com/office/drawing/2014/main" id="{41AE8E09-4D00-6F35-7BB4-3AE1C3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4.6 Robot design assembly</a:t>
            </a:r>
            <a:endParaRPr lang="en-US" altLang="en-US" sz="1000" b="1" dirty="0">
              <a:solidFill>
                <a:srgbClr val="1488DB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 dirty="0"/>
          </a:p>
          <a:p>
            <a:pPr eaLnBrk="1" hangingPunct="1">
              <a:spcBef>
                <a:spcPct val="0"/>
              </a:spcBef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en-US" sz="24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D08E9EF-716B-1F68-9763-B3AC2DD1C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295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7E6A2A-195B-4E27-8357-AF41090CEB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159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4. Mechanical design</a:t>
            </a:r>
          </a:p>
        </p:txBody>
      </p:sp>
      <p:pic>
        <p:nvPicPr>
          <p:cNvPr id="2" name="all assem final">
            <a:hlinkClick r:id="" action="ppaction://media"/>
            <a:extLst>
              <a:ext uri="{FF2B5EF4-FFF2-40B4-BE49-F238E27FC236}">
                <a16:creationId xmlns:a16="http://schemas.microsoft.com/office/drawing/2014/main" id="{F8EB0E11-6532-0D89-0902-724BCED8D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1789351"/>
            <a:ext cx="7772400" cy="436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06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6CDF7806-863F-7E7B-F9F5-A14C571CE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5. Electrical design</a:t>
            </a:r>
          </a:p>
        </p:txBody>
      </p:sp>
      <p:sp>
        <p:nvSpPr>
          <p:cNvPr id="12292" name="TextBox 47">
            <a:extLst>
              <a:ext uri="{FF2B5EF4-FFF2-40B4-BE49-F238E27FC236}">
                <a16:creationId xmlns:a16="http://schemas.microsoft.com/office/drawing/2014/main" id="{DAEA9D8C-5600-6DD6-1C71-C78558DBA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5.1 Battery selection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AE453D-1A9F-14BF-C6C1-B53A528F5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30" y="2362200"/>
            <a:ext cx="8126340" cy="3505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B8020-4DFD-49ED-BBE0-05EA4907D794}"/>
              </a:ext>
            </a:extLst>
          </p:cNvPr>
          <p:cNvSpPr/>
          <p:nvPr/>
        </p:nvSpPr>
        <p:spPr>
          <a:xfrm>
            <a:off x="457200" y="1807498"/>
            <a:ext cx="37641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200" dirty="0"/>
              <a:t>Summary of all components: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47">
            <a:extLst>
              <a:ext uri="{FF2B5EF4-FFF2-40B4-BE49-F238E27FC236}">
                <a16:creationId xmlns:a16="http://schemas.microsoft.com/office/drawing/2014/main" id="{DAEA9D8C-5600-6DD6-1C71-C78558DBA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5.1 Battery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B29CA-57AA-B219-8C25-22D646319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26" y="2438400"/>
            <a:ext cx="7847694" cy="31242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D17D805-0D40-4D32-A46D-B4385DA94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5. Electrical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CD79A4-32BD-4E67-81A9-A972F9951416}"/>
              </a:ext>
            </a:extLst>
          </p:cNvPr>
          <p:cNvSpPr/>
          <p:nvPr/>
        </p:nvSpPr>
        <p:spPr>
          <a:xfrm>
            <a:off x="650733" y="1855113"/>
            <a:ext cx="392126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200" dirty="0"/>
              <a:t>Chosen power supply battery:</a:t>
            </a:r>
          </a:p>
        </p:txBody>
      </p:sp>
    </p:spTree>
    <p:extLst>
      <p:ext uri="{BB962C8B-B14F-4D97-AF65-F5344CB8AC3E}">
        <p14:creationId xmlns:p14="http://schemas.microsoft.com/office/powerpoint/2010/main" val="177883178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47">
            <a:extLst>
              <a:ext uri="{FF2B5EF4-FFF2-40B4-BE49-F238E27FC236}">
                <a16:creationId xmlns:a16="http://schemas.microsoft.com/office/drawing/2014/main" id="{DAEA9D8C-5600-6DD6-1C71-C78558DBA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5.2 Converter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A0E28B-A4B4-965D-8A69-E70BA51A2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77" y="2344723"/>
            <a:ext cx="5401046" cy="1693877"/>
          </a:xfrm>
          <a:prstGeom prst="rect">
            <a:avLst/>
          </a:prstGeom>
        </p:spPr>
      </p:pic>
      <p:sp>
        <p:nvSpPr>
          <p:cNvPr id="5" name="TextBox 47">
            <a:extLst>
              <a:ext uri="{FF2B5EF4-FFF2-40B4-BE49-F238E27FC236}">
                <a16:creationId xmlns:a16="http://schemas.microsoft.com/office/drawing/2014/main" id="{4395C197-2B8D-363D-8E7E-DAB1E8E87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217313"/>
            <a:ext cx="5105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/>
              <a:t>Converter for control circuit and fans: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410D7-6249-065B-7D8F-207ACB82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477" y="4648200"/>
            <a:ext cx="5401046" cy="1456368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5E30BA67-B49A-4F8B-98C3-C1EB25E70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5. Electrical 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01EDE2-1653-4CF5-A779-D8774F5E8F22}"/>
              </a:ext>
            </a:extLst>
          </p:cNvPr>
          <p:cNvSpPr/>
          <p:nvPr/>
        </p:nvSpPr>
        <p:spPr>
          <a:xfrm>
            <a:off x="609600" y="1865870"/>
            <a:ext cx="44234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200" dirty="0"/>
              <a:t>20A Converter for dynamic circuit:</a:t>
            </a:r>
          </a:p>
        </p:txBody>
      </p:sp>
    </p:spTree>
    <p:extLst>
      <p:ext uri="{BB962C8B-B14F-4D97-AF65-F5344CB8AC3E}">
        <p14:creationId xmlns:p14="http://schemas.microsoft.com/office/powerpoint/2010/main" val="55428748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47">
            <a:extLst>
              <a:ext uri="{FF2B5EF4-FFF2-40B4-BE49-F238E27FC236}">
                <a16:creationId xmlns:a16="http://schemas.microsoft.com/office/drawing/2014/main" id="{DAEA9D8C-5600-6DD6-1C71-C78558DBA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46166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5.3 Electrical system 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AA9AE-8B1F-7B1C-13AB-FEF430840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03288"/>
            <a:ext cx="7239000" cy="5334000"/>
          </a:xfrm>
          <a:prstGeom prst="rect">
            <a:avLst/>
          </a:prstGeom>
        </p:spPr>
      </p:pic>
      <p:sp>
        <p:nvSpPr>
          <p:cNvPr id="7" name="TextBox 47">
            <a:extLst>
              <a:ext uri="{FF2B5EF4-FFF2-40B4-BE49-F238E27FC236}">
                <a16:creationId xmlns:a16="http://schemas.microsoft.com/office/drawing/2014/main" id="{57955BB7-551F-5D6D-88F5-7C7801750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6096000"/>
            <a:ext cx="8648700" cy="307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5.1</a:t>
            </a:r>
            <a:r>
              <a:rPr lang="en-US" altLang="en-US" sz="1600" dirty="0"/>
              <a:t> Power and communication diagram of the robot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AA196DE-0524-49AF-94BC-96D80BDEE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6163" y="2286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5. Electrical design</a:t>
            </a:r>
          </a:p>
        </p:txBody>
      </p:sp>
    </p:spTree>
    <p:extLst>
      <p:ext uri="{BB962C8B-B14F-4D97-AF65-F5344CB8AC3E}">
        <p14:creationId xmlns:p14="http://schemas.microsoft.com/office/powerpoint/2010/main" val="64222177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47">
            <a:extLst>
              <a:ext uri="{FF2B5EF4-FFF2-40B4-BE49-F238E27FC236}">
                <a16:creationId xmlns:a16="http://schemas.microsoft.com/office/drawing/2014/main" id="{DAEA9D8C-5600-6DD6-1C71-C78558DBA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4229100" cy="135421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6.1 Program summary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400" dirty="0">
                <a:latin typeface="Arial" panose="020B0604020202020204" pitchFamily="34" charset="0"/>
              </a:rPr>
              <a:t>Control program is based on Stanford </a:t>
            </a:r>
            <a:r>
              <a:rPr lang="en-US" altLang="en-US" sz="2400" dirty="0" err="1">
                <a:latin typeface="Arial" panose="020B0604020202020204" pitchFamily="34" charset="0"/>
              </a:rPr>
              <a:t>Pupper</a:t>
            </a:r>
            <a:r>
              <a:rPr lang="en-US" altLang="en-US" sz="2400" dirty="0">
                <a:latin typeface="Arial" panose="020B0604020202020204" pitchFamily="34" charset="0"/>
              </a:rPr>
              <a:t> robot [3]</a:t>
            </a:r>
          </a:p>
        </p:txBody>
      </p:sp>
      <p:sp>
        <p:nvSpPr>
          <p:cNvPr id="3" name="TextBox 47">
            <a:extLst>
              <a:ext uri="{FF2B5EF4-FFF2-40B4-BE49-F238E27FC236}">
                <a16:creationId xmlns:a16="http://schemas.microsoft.com/office/drawing/2014/main" id="{09B0061A-0756-8B06-6ABE-93109C89A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6181597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6.1</a:t>
            </a:r>
            <a:r>
              <a:rPr lang="en-US" altLang="en-US" sz="1600" dirty="0"/>
              <a:t> Flowchart diagram from controller input to actuation for a sample control.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B81512B-0965-4F57-88ED-E5737EA233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6. 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43F2E-8C18-B37E-7491-C26AC80FD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90315"/>
            <a:ext cx="3804994" cy="52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096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6CDF7806-863F-7E7B-F9F5-A14C571CE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6. Programming</a:t>
            </a:r>
          </a:p>
        </p:txBody>
      </p:sp>
      <p:sp>
        <p:nvSpPr>
          <p:cNvPr id="12292" name="TextBox 47">
            <a:extLst>
              <a:ext uri="{FF2B5EF4-FFF2-40B4-BE49-F238E27FC236}">
                <a16:creationId xmlns:a16="http://schemas.microsoft.com/office/drawing/2014/main" id="{DAEA9D8C-5600-6DD6-1C71-C78558DBA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8773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6.2 Controller detail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FF9A8C0-BB25-8568-CEC0-CA4C1627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CCE28E6-9BFC-AA0E-C450-AD87C3D10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254508"/>
              </p:ext>
            </p:extLst>
          </p:nvPr>
        </p:nvGraphicFramePr>
        <p:xfrm>
          <a:off x="5276850" y="1467634"/>
          <a:ext cx="3619500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619339" imgH="2181336" progId="Visio.Drawing.15">
                  <p:embed/>
                </p:oleObj>
              </mc:Choice>
              <mc:Fallback>
                <p:oleObj name="Visio" r:id="rId3" imgW="3619339" imgH="218133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6850" y="1467634"/>
                        <a:ext cx="3619500" cy="2181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B9E0ECBA-26BD-B498-86EA-FD355DA9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DA45A79-D086-C7E8-0A44-61FCA2F4C9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6256817"/>
              </p:ext>
            </p:extLst>
          </p:nvPr>
        </p:nvGraphicFramePr>
        <p:xfrm>
          <a:off x="1447800" y="3733800"/>
          <a:ext cx="5438775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448139" imgH="2400417" progId="Visio.Drawing.15">
                  <p:embed/>
                </p:oleObj>
              </mc:Choice>
              <mc:Fallback>
                <p:oleObj name="Visio" r:id="rId5" imgW="5448139" imgH="2400417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733800"/>
                        <a:ext cx="5438775" cy="240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47">
            <a:extLst>
              <a:ext uri="{FF2B5EF4-FFF2-40B4-BE49-F238E27FC236}">
                <a16:creationId xmlns:a16="http://schemas.microsoft.com/office/drawing/2014/main" id="{C84385D5-34D8-820B-9D51-DB95D5D67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6138863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6.2</a:t>
            </a:r>
            <a:r>
              <a:rPr lang="en-US" altLang="en-US" sz="1600" dirty="0"/>
              <a:t> Diagram for trotting gait pattern of the robot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46DBF9-5EAB-4526-9338-EEFEAD9C432B}"/>
              </a:ext>
            </a:extLst>
          </p:cNvPr>
          <p:cNvSpPr/>
          <p:nvPr/>
        </p:nvSpPr>
        <p:spPr>
          <a:xfrm>
            <a:off x="598098" y="1748284"/>
            <a:ext cx="431560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200" dirty="0"/>
              <a:t>The robot follows trotting pattern:</a:t>
            </a:r>
          </a:p>
        </p:txBody>
      </p:sp>
    </p:spTree>
    <p:extLst>
      <p:ext uri="{BB962C8B-B14F-4D97-AF65-F5344CB8AC3E}">
        <p14:creationId xmlns:p14="http://schemas.microsoft.com/office/powerpoint/2010/main" val="275123301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55CEDBCF-558E-FDD6-0703-70E3411AE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1. </a:t>
            </a:r>
            <a:r>
              <a:rPr lang="en-US" altLang="en-US" sz="4400" b="1" dirty="0">
                <a:solidFill>
                  <a:srgbClr val="1488DB"/>
                </a:solidFill>
                <a:cs typeface="Arial" panose="020B0604020202020204" pitchFamily="34" charset="0"/>
              </a:rPr>
              <a:t>Project objectives</a:t>
            </a:r>
            <a:endParaRPr lang="en-US" b="1" dirty="0">
              <a:solidFill>
                <a:srgbClr val="1488DB"/>
              </a:solidFill>
              <a:cs typeface="Arial" pitchFamily="34" charset="0"/>
            </a:endParaRPr>
          </a:p>
        </p:txBody>
      </p:sp>
      <p:sp>
        <p:nvSpPr>
          <p:cNvPr id="12291" name="TextBox 47">
            <a:extLst>
              <a:ext uri="{FF2B5EF4-FFF2-40B4-BE49-F238E27FC236}">
                <a16:creationId xmlns:a16="http://schemas.microsoft.com/office/drawing/2014/main" id="{1ED89F5C-3709-5172-F5CD-A9CA009293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295400"/>
            <a:ext cx="8267700" cy="475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Quadruped robot</a:t>
            </a:r>
            <a:endParaRPr lang="en-US" altLang="en-US" sz="2400" dirty="0">
              <a:solidFill>
                <a:srgbClr val="1488DB"/>
              </a:solidFill>
            </a:endParaRP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/>
              <a:t>Quadruped robot is a type of mobile robot that uses 4 legs to move around in the environment.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Why is quadruped robot important?</a:t>
            </a:r>
            <a:endParaRPr lang="en-US" altLang="en-US" sz="2400" dirty="0">
              <a:solidFill>
                <a:srgbClr val="1488DB"/>
              </a:solidFill>
            </a:endParaRP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/>
              <a:t>Over 50% of lands in the world is not viable for being covered by conventional vehicles [1].</a:t>
            </a: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/>
              <a:t>Military, inspection and research applications.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Objectives of this project</a:t>
            </a:r>
            <a:endParaRPr lang="en-US" altLang="en-US" sz="2400" dirty="0">
              <a:solidFill>
                <a:srgbClr val="1488DB"/>
              </a:solidFill>
            </a:endParaRP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2400" b="1" dirty="0"/>
              <a:t>Design</a:t>
            </a:r>
            <a:r>
              <a:rPr lang="en-US" altLang="en-US" sz="2400" dirty="0"/>
              <a:t> and </a:t>
            </a:r>
            <a:r>
              <a:rPr lang="en-US" altLang="en-US" sz="2400" b="1" dirty="0"/>
              <a:t>build</a:t>
            </a:r>
            <a:r>
              <a:rPr lang="en-US" altLang="en-US" sz="2400" dirty="0"/>
              <a:t> a quadruped robot for </a:t>
            </a:r>
            <a:r>
              <a:rPr lang="en-US" altLang="en-US" sz="2400" b="1" dirty="0"/>
              <a:t>research purpose</a:t>
            </a:r>
            <a:r>
              <a:rPr lang="en-US" altLang="en-US" sz="2400" dirty="0"/>
              <a:t> that is affordable for students.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47">
            <a:extLst>
              <a:ext uri="{FF2B5EF4-FFF2-40B4-BE49-F238E27FC236}">
                <a16:creationId xmlns:a16="http://schemas.microsoft.com/office/drawing/2014/main" id="{DAEA9D8C-5600-6DD6-1C71-C78558DBA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8773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6.2 Controller detail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FF9A8C0-BB25-8568-CEC0-CA4C1627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E0ECBA-26BD-B498-86EA-FD355DA9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A1AE953-1BD1-D7CD-69B6-5FDD4784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AC8D490-D046-4983-8F60-6D3A7FADEB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863807"/>
              </p:ext>
            </p:extLst>
          </p:nvPr>
        </p:nvGraphicFramePr>
        <p:xfrm>
          <a:off x="762717" y="2514600"/>
          <a:ext cx="7618565" cy="2738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124646" imgH="2914767" progId="Visio.Drawing.15">
                  <p:embed/>
                </p:oleObj>
              </mc:Choice>
              <mc:Fallback>
                <p:oleObj name="Visio" r:id="rId3" imgW="8124646" imgH="291476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717" y="2514600"/>
                        <a:ext cx="7618565" cy="2738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E4486A79-8632-41D0-A536-8A4CE3206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6. Programming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87C932-35B0-4F5B-8338-55688941C595}"/>
              </a:ext>
            </a:extLst>
          </p:cNvPr>
          <p:cNvSpPr/>
          <p:nvPr/>
        </p:nvSpPr>
        <p:spPr>
          <a:xfrm>
            <a:off x="609600" y="1859270"/>
            <a:ext cx="52565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200" dirty="0"/>
              <a:t>Controller responsible for gait scheduler:</a:t>
            </a:r>
          </a:p>
        </p:txBody>
      </p:sp>
    </p:spTree>
    <p:extLst>
      <p:ext uri="{BB962C8B-B14F-4D97-AF65-F5344CB8AC3E}">
        <p14:creationId xmlns:p14="http://schemas.microsoft.com/office/powerpoint/2010/main" val="2339171796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TextBox 47">
                <a:extLst>
                  <a:ext uri="{FF2B5EF4-FFF2-40B4-BE49-F238E27FC236}">
                    <a16:creationId xmlns:a16="http://schemas.microsoft.com/office/drawing/2014/main" id="{DAEA9D8C-5600-6DD6-1C71-C78558DBA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" y="1160463"/>
                <a:ext cx="8877300" cy="18004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2400" b="1" dirty="0">
                    <a:solidFill>
                      <a:srgbClr val="1488DB"/>
                    </a:solidFill>
                    <a:latin typeface="Arial" pitchFamily="34" charset="0"/>
                    <a:cs typeface="Arial" pitchFamily="34" charset="0"/>
                  </a:rPr>
                  <a:t>6.3 Stance phase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1000" dirty="0"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  <a:defRPr/>
                </a:pPr>
                <a:r>
                  <a:rPr lang="en-US" altLang="en-US" sz="2400" dirty="0">
                    <a:latin typeface="Arial" panose="020B0604020202020204" pitchFamily="34" charset="0"/>
                  </a:rPr>
                  <a:t>In Stance phase, the legs touching ground push the body forward. Coordinates are updated in the x-axis as: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𝑠𝑡𝑎𝑛𝑐𝑒</m:t>
                          </m:r>
                        </m:sub>
                      </m:sSub>
                    </m:oMath>
                  </m:oMathPara>
                </a14:m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292" name="TextBox 47">
                <a:extLst>
                  <a:ext uri="{FF2B5EF4-FFF2-40B4-BE49-F238E27FC236}">
                    <a16:creationId xmlns:a16="http://schemas.microsoft.com/office/drawing/2014/main" id="{DAEA9D8C-5600-6DD6-1C71-C78558DBA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" y="1160463"/>
                <a:ext cx="8877300" cy="1800493"/>
              </a:xfrm>
              <a:prstGeom prst="rect">
                <a:avLst/>
              </a:prstGeom>
              <a:blipFill>
                <a:blip r:embed="rId4"/>
                <a:stretch>
                  <a:fillRect l="-1099" t="-23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CFF9A8C0-BB25-8568-CEC0-CA4C1627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E0ECBA-26BD-B498-86EA-FD355DA9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A1AE953-1BD1-D7CD-69B6-5FDD4784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A3AFE9-FEC4-CD34-9729-87E84CF81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14B9B53A-809B-35E7-9121-BF065AE56E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658685"/>
              </p:ext>
            </p:extLst>
          </p:nvPr>
        </p:nvGraphicFramePr>
        <p:xfrm>
          <a:off x="2614612" y="3208337"/>
          <a:ext cx="3876675" cy="247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876635" imgH="2476604" progId="Visio.Drawing.15">
                  <p:embed/>
                </p:oleObj>
              </mc:Choice>
              <mc:Fallback>
                <p:oleObj name="Visio" r:id="rId5" imgW="3876635" imgH="247660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4612" y="3208337"/>
                        <a:ext cx="3876675" cy="2476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47">
            <a:extLst>
              <a:ext uri="{FF2B5EF4-FFF2-40B4-BE49-F238E27FC236}">
                <a16:creationId xmlns:a16="http://schemas.microsoft.com/office/drawing/2014/main" id="{E070545D-08C6-0236-87C5-8A746557F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5697537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6.3</a:t>
            </a:r>
            <a:r>
              <a:rPr lang="en-US" altLang="en-US" sz="1600" dirty="0"/>
              <a:t> The robot in stance phase of FR and BL legs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C8DB5419-5100-436B-8446-882BEB6BF8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6. Programming</a:t>
            </a:r>
          </a:p>
        </p:txBody>
      </p:sp>
    </p:spTree>
    <p:extLst>
      <p:ext uri="{BB962C8B-B14F-4D97-AF65-F5344CB8AC3E}">
        <p14:creationId xmlns:p14="http://schemas.microsoft.com/office/powerpoint/2010/main" val="416098673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6CDF7806-863F-7E7B-F9F5-A14C571CE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3763" y="288925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3376C7"/>
                </a:solidFill>
                <a:cs typeface="Arial" pitchFamily="34" charset="0"/>
              </a:rPr>
              <a:t>6. Programming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TextBox 47">
                <a:extLst>
                  <a:ext uri="{FF2B5EF4-FFF2-40B4-BE49-F238E27FC236}">
                    <a16:creationId xmlns:a16="http://schemas.microsoft.com/office/drawing/2014/main" id="{DAEA9D8C-5600-6DD6-1C71-C78558DBA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" y="1160463"/>
                <a:ext cx="8877300" cy="17536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2400" b="1" dirty="0">
                    <a:solidFill>
                      <a:srgbClr val="3376C7"/>
                    </a:solidFill>
                    <a:latin typeface="Arial" pitchFamily="34" charset="0"/>
                    <a:cs typeface="Arial" pitchFamily="34" charset="0"/>
                  </a:rPr>
                  <a:t>6.4 Swing phase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1000" dirty="0"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en-US" sz="2400" dirty="0">
                    <a:latin typeface="Arial" panose="020B0604020202020204" pitchFamily="34" charset="0"/>
                  </a:rPr>
                  <a:t>In Swing phase, the feet is first lifted up. Coordinates are updated in the z-axis as: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𝑐𝑙𝑒𝑎𝑟𝑎𝑛𝑐𝑒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0.5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𝑠𝑤𝑖𝑛𝑔</m:t>
                          </m:r>
                        </m:sub>
                      </m:sSub>
                    </m:oMath>
                  </m:oMathPara>
                </a14:m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292" name="TextBox 47">
                <a:extLst>
                  <a:ext uri="{FF2B5EF4-FFF2-40B4-BE49-F238E27FC236}">
                    <a16:creationId xmlns:a16="http://schemas.microsoft.com/office/drawing/2014/main" id="{DAEA9D8C-5600-6DD6-1C71-C78558DBA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" y="1160463"/>
                <a:ext cx="8877300" cy="1753622"/>
              </a:xfrm>
              <a:prstGeom prst="rect">
                <a:avLst/>
              </a:prstGeom>
              <a:blipFill>
                <a:blip r:embed="rId4"/>
                <a:stretch>
                  <a:fillRect l="-1099" t="-2431" b="-27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CFF9A8C0-BB25-8568-CEC0-CA4C1627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E0ECBA-26BD-B498-86EA-FD355DA9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A1AE953-1BD1-D7CD-69B6-5FDD4784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A3AFE9-FEC4-CD34-9729-87E84CF81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47">
            <a:extLst>
              <a:ext uri="{FF2B5EF4-FFF2-40B4-BE49-F238E27FC236}">
                <a16:creationId xmlns:a16="http://schemas.microsoft.com/office/drawing/2014/main" id="{E070545D-08C6-0236-87C5-8A746557F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5697537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6.4</a:t>
            </a:r>
            <a:r>
              <a:rPr lang="en-US" altLang="en-US" sz="1600" dirty="0"/>
              <a:t> The robot in swing phase of FL and BR legs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727B8-8CF8-4F85-2778-1C293AA87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E84F6C8-1690-C8F8-7140-054A45870F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915700"/>
              </p:ext>
            </p:extLst>
          </p:nvPr>
        </p:nvGraphicFramePr>
        <p:xfrm>
          <a:off x="2052637" y="3195637"/>
          <a:ext cx="4438650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438613" imgH="2124108" progId="Visio.Drawing.15">
                  <p:embed/>
                </p:oleObj>
              </mc:Choice>
              <mc:Fallback>
                <p:oleObj name="Visio" r:id="rId5" imgW="4438613" imgH="212410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2637" y="3195637"/>
                        <a:ext cx="4438650" cy="212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540257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292" name="TextBox 47">
                <a:extLst>
                  <a:ext uri="{FF2B5EF4-FFF2-40B4-BE49-F238E27FC236}">
                    <a16:creationId xmlns:a16="http://schemas.microsoft.com/office/drawing/2014/main" id="{DAEA9D8C-5600-6DD6-1C71-C78558DBAB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4300" y="1160463"/>
                <a:ext cx="8877300" cy="28602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r>
                  <a:rPr lang="en-US" sz="2400" b="1" dirty="0">
                    <a:solidFill>
                      <a:srgbClr val="1488DB"/>
                    </a:solidFill>
                    <a:latin typeface="Arial" pitchFamily="34" charset="0"/>
                    <a:cs typeface="Arial" pitchFamily="34" charset="0"/>
                  </a:rPr>
                  <a:t>6.4 Swing phase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1000" dirty="0">
                  <a:latin typeface="Arial" panose="020B0604020202020204" pitchFamily="34" charset="0"/>
                </a:endParaRPr>
              </a:p>
              <a:p>
                <a:pPr marL="342900" indent="-342900" eaLnBrk="1" hangingPunct="1">
                  <a:spcBef>
                    <a:spcPct val="0"/>
                  </a:spcBef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2400" dirty="0">
                    <a:latin typeface="Arial" panose="020B0604020202020204" pitchFamily="34" charset="0"/>
                  </a:rPr>
                  <a:t>After lifting up, the feet follows the linear path to the calculated </a:t>
                </a:r>
                <a:r>
                  <a:rPr lang="en-US" altLang="en-US" sz="2400" dirty="0" err="1">
                    <a:latin typeface="Arial" panose="020B0604020202020204" pitchFamily="34" charset="0"/>
                  </a:rPr>
                  <a:t>Raibert</a:t>
                </a:r>
                <a:r>
                  <a:rPr lang="en-US" altLang="en-US" sz="2400" dirty="0">
                    <a:latin typeface="Arial" panose="020B0604020202020204" pitchFamily="34" charset="0"/>
                  </a:rPr>
                  <a:t> touchdown location: </a:t>
                </a:r>
                <a:endParaRPr lang="en-US" altLang="en-US" sz="2400" b="0" i="1" dirty="0">
                  <a:latin typeface="Cambria Math" panose="020405030504060302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𝑝𝑜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𝑝𝑜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</m:sub>
                      </m:sSub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𝑖𝑛𝑝𝑢𝑡</m:t>
                              </m:r>
                            </m:sub>
                          </m:sSub>
                        </m:e>
                      </m:acc>
                      <m:r>
                        <a:rPr lang="en-US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𝑠𝑤𝑖𝑛𝑔</m:t>
                          </m:r>
                        </m:sub>
                      </m:sSub>
                    </m:oMath>
                  </m:oMathPara>
                </a14:m>
                <a:endParaRPr lang="en-US" altLang="en-US" sz="24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1000" b="0" dirty="0"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</m:sub>
                          </m:sSub>
                        </m:e>
                      </m:acc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𝑝𝑜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𝑝𝑜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))/0.5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𝑠𝑤𝑖𝑛𝑔</m:t>
                          </m:r>
                        </m:sub>
                      </m:sSub>
                    </m:oMath>
                  </m:oMathPara>
                </a14:m>
                <a:endParaRPr lang="en-US" altLang="en-US" sz="2400" dirty="0"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en-US" altLang="en-US" sz="1000" dirty="0">
                  <a:latin typeface="Arial" panose="020B0604020202020204" pitchFamily="34" charset="0"/>
                </a:endParaRPr>
              </a:p>
              <a:p>
                <a:pPr marL="342900" indent="-342900" eaLnBrk="1" hangingPunct="1">
                  <a:spcBef>
                    <a:spcPct val="0"/>
                  </a:spcBef>
                  <a:buFont typeface="Wingdings" panose="05000000000000000000" pitchFamily="2" charset="2"/>
                  <a:buChar char="§"/>
                  <a:defRPr/>
                </a:pPr>
                <a:r>
                  <a:rPr lang="en-US" altLang="en-US" sz="2400" dirty="0">
                    <a:latin typeface="Arial" panose="020B0604020202020204" pitchFamily="34" charset="0"/>
                  </a:rPr>
                  <a:t>Feet position is updated as: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𝑡𝑎𝑟𝑔𝑒𝑡</m:t>
                            </m:r>
                          </m:sub>
                        </m:sSub>
                      </m:e>
                    </m:acc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𝑠𝑤𝑖𝑛𝑔</m:t>
                        </m:r>
                      </m:sub>
                    </m:sSub>
                  </m:oMath>
                </a14:m>
                <a:endParaRPr lang="en-US" altLang="en-US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292" name="TextBox 47">
                <a:extLst>
                  <a:ext uri="{FF2B5EF4-FFF2-40B4-BE49-F238E27FC236}">
                    <a16:creationId xmlns:a16="http://schemas.microsoft.com/office/drawing/2014/main" id="{DAEA9D8C-5600-6DD6-1C71-C78558DBA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00" y="1160463"/>
                <a:ext cx="8877300" cy="2860207"/>
              </a:xfrm>
              <a:prstGeom prst="rect">
                <a:avLst/>
              </a:prstGeom>
              <a:blipFill>
                <a:blip r:embed="rId4"/>
                <a:stretch>
                  <a:fillRect l="-1099" t="-1489" b="-27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>
            <a:extLst>
              <a:ext uri="{FF2B5EF4-FFF2-40B4-BE49-F238E27FC236}">
                <a16:creationId xmlns:a16="http://schemas.microsoft.com/office/drawing/2014/main" id="{CFF9A8C0-BB25-8568-CEC0-CA4C1627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E0ECBA-26BD-B498-86EA-FD355DA9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A1AE953-1BD1-D7CD-69B6-5FDD4784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A3AFE9-FEC4-CD34-9729-87E84CF81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47">
            <a:extLst>
              <a:ext uri="{FF2B5EF4-FFF2-40B4-BE49-F238E27FC236}">
                <a16:creationId xmlns:a16="http://schemas.microsoft.com/office/drawing/2014/main" id="{E070545D-08C6-0236-87C5-8A746557F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9" y="6190425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6.5</a:t>
            </a:r>
            <a:r>
              <a:rPr lang="en-US" altLang="en-US" sz="1600" dirty="0"/>
              <a:t> The robot in swing phase of FL and BR legs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727B8-8CF8-4F85-2778-1C293AA87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E907E8-35C2-729C-3051-1FA451C66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11BF964A-7C10-FA19-DFC6-A247010A85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609753"/>
              </p:ext>
            </p:extLst>
          </p:nvPr>
        </p:nvGraphicFramePr>
        <p:xfrm>
          <a:off x="2081212" y="4056825"/>
          <a:ext cx="49815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991115" imgH="2133587" progId="Visio.Drawing.15">
                  <p:embed/>
                </p:oleObj>
              </mc:Choice>
              <mc:Fallback>
                <p:oleObj name="Visio" r:id="rId5" imgW="4991115" imgH="213358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1212" y="4056825"/>
                        <a:ext cx="4981575" cy="213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">
            <a:extLst>
              <a:ext uri="{FF2B5EF4-FFF2-40B4-BE49-F238E27FC236}">
                <a16:creationId xmlns:a16="http://schemas.microsoft.com/office/drawing/2014/main" id="{79D4D206-4E29-43B4-8EC7-7DDB8BB74D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6. Programming</a:t>
            </a:r>
          </a:p>
        </p:txBody>
      </p:sp>
    </p:spTree>
    <p:extLst>
      <p:ext uri="{BB962C8B-B14F-4D97-AF65-F5344CB8AC3E}">
        <p14:creationId xmlns:p14="http://schemas.microsoft.com/office/powerpoint/2010/main" val="2165934424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6CDF7806-863F-7E7B-F9F5-A14C571CE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4472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7. Results</a:t>
            </a:r>
          </a:p>
        </p:txBody>
      </p:sp>
      <p:sp>
        <p:nvSpPr>
          <p:cNvPr id="12292" name="TextBox 47">
            <a:extLst>
              <a:ext uri="{FF2B5EF4-FFF2-40B4-BE49-F238E27FC236}">
                <a16:creationId xmlns:a16="http://schemas.microsoft.com/office/drawing/2014/main" id="{DAEA9D8C-5600-6DD6-1C71-C78558DBA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8773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7.1 Standing test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FF9A8C0-BB25-8568-CEC0-CA4C1627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E0ECBA-26BD-B498-86EA-FD355DA9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A1AE953-1BD1-D7CD-69B6-5FDD4784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A3AFE9-FEC4-CD34-9729-87E84CF81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727B8-8CF8-4F85-2778-1C293AA87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E907E8-35C2-729C-3051-1FA451C66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ED2AAE-31FA-A5E7-5552-9EC3D225A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27" y="2406651"/>
            <a:ext cx="7608945" cy="2563572"/>
          </a:xfrm>
          <a:prstGeom prst="rect">
            <a:avLst/>
          </a:prstGeom>
        </p:spPr>
      </p:pic>
      <p:sp>
        <p:nvSpPr>
          <p:cNvPr id="11" name="TextBox 47">
            <a:extLst>
              <a:ext uri="{FF2B5EF4-FFF2-40B4-BE49-F238E27FC236}">
                <a16:creationId xmlns:a16="http://schemas.microsoft.com/office/drawing/2014/main" id="{260C34E3-31F5-10EF-2BBF-CFB262386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5101478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7.1</a:t>
            </a:r>
            <a:r>
              <a:rPr lang="en-US" altLang="en-US" sz="1600" dirty="0"/>
              <a:t> The robot after powered up and standing still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C22560-8E4D-43F0-A5F7-153DC3F045E3}"/>
                  </a:ext>
                </a:extLst>
              </p:cNvPr>
              <p:cNvSpPr/>
              <p:nvPr/>
            </p:nvSpPr>
            <p:spPr>
              <a:xfrm>
                <a:off x="609600" y="1753383"/>
                <a:ext cx="326980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en-US" altLang="en-US" sz="2200" dirty="0"/>
                  <a:t>Standing still for </a:t>
                </a:r>
                <a14:m>
                  <m:oMath xmlns:m="http://schemas.openxmlformats.org/officeDocument/2006/math">
                    <m:r>
                      <a:rPr lang="en-US" altLang="en-US" sz="2200" i="1">
                        <a:latin typeface="Cambria Math" panose="02040503050406030204" pitchFamily="18" charset="0"/>
                      </a:rPr>
                      <m:t>15 </m:t>
                    </m:r>
                    <m:r>
                      <a:rPr lang="en-US" altLang="en-US" sz="2200" i="1">
                        <a:latin typeface="Cambria Math" panose="02040503050406030204" pitchFamily="18" charset="0"/>
                      </a:rPr>
                      <m:t>𝑚𝑖𝑛𝑠</m:t>
                    </m:r>
                  </m:oMath>
                </a14:m>
                <a:endParaRPr lang="en-US" altLang="en-US" sz="22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C22560-8E4D-43F0-A5F7-153DC3F04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3383"/>
                <a:ext cx="3269806" cy="430887"/>
              </a:xfrm>
              <a:prstGeom prst="rect">
                <a:avLst/>
              </a:prstGeom>
              <a:blipFill>
                <a:blip r:embed="rId4"/>
                <a:stretch>
                  <a:fillRect l="-2425" t="-8571" b="-3000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0238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47">
            <a:extLst>
              <a:ext uri="{FF2B5EF4-FFF2-40B4-BE49-F238E27FC236}">
                <a16:creationId xmlns:a16="http://schemas.microsoft.com/office/drawing/2014/main" id="{DAEA9D8C-5600-6DD6-1C71-C78558DBA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877300" cy="984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7.2 Motion test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dirty="0"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FF9A8C0-BB25-8568-CEC0-CA4C1627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E0ECBA-26BD-B498-86EA-FD355DA9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A1AE953-1BD1-D7CD-69B6-5FDD4784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A3AFE9-FEC4-CD34-9729-87E84CF81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727B8-8CF8-4F85-2778-1C293AA87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E907E8-35C2-729C-3051-1FA451C66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My Video2">
            <a:hlinkClick r:id="" action="ppaction://media"/>
            <a:extLst>
              <a:ext uri="{FF2B5EF4-FFF2-40B4-BE49-F238E27FC236}">
                <a16:creationId xmlns:a16="http://schemas.microsoft.com/office/drawing/2014/main" id="{2DA3EA87-C419-013C-CD30-D1BA146D52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000" y="1652905"/>
            <a:ext cx="7620000" cy="4286250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F9355A9E-B6B4-4D64-BE4F-A44C56919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4472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7. Results</a:t>
            </a:r>
          </a:p>
        </p:txBody>
      </p:sp>
    </p:spTree>
    <p:extLst>
      <p:ext uri="{BB962C8B-B14F-4D97-AF65-F5344CB8AC3E}">
        <p14:creationId xmlns:p14="http://schemas.microsoft.com/office/powerpoint/2010/main" val="2599791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47">
            <a:extLst>
              <a:ext uri="{FF2B5EF4-FFF2-40B4-BE49-F238E27FC236}">
                <a16:creationId xmlns:a16="http://schemas.microsoft.com/office/drawing/2014/main" id="{DAEA9D8C-5600-6DD6-1C71-C78558DBA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8773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7.2 Motion test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FF9A8C0-BB25-8568-CEC0-CA4C1627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E0ECBA-26BD-B498-86EA-FD355DA9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A1AE953-1BD1-D7CD-69B6-5FDD4784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A3AFE9-FEC4-CD34-9729-87E84CF81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727B8-8CF8-4F85-2778-1C293AA87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E907E8-35C2-729C-3051-1FA451C66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D88AEE-32AA-2BC1-B10A-BF9A918E2A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506" y="2683894"/>
            <a:ext cx="4076987" cy="2975543"/>
          </a:xfrm>
          <a:prstGeom prst="rect">
            <a:avLst/>
          </a:prstGeom>
        </p:spPr>
      </p:pic>
      <p:sp>
        <p:nvSpPr>
          <p:cNvPr id="11" name="TextBox 47">
            <a:extLst>
              <a:ext uri="{FF2B5EF4-FFF2-40B4-BE49-F238E27FC236}">
                <a16:creationId xmlns:a16="http://schemas.microsoft.com/office/drawing/2014/main" id="{6D2FE16A-19BE-1B66-2514-FA5309A283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49" y="5859846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7.2</a:t>
            </a:r>
            <a:r>
              <a:rPr lang="en-US" altLang="en-US" sz="1600" dirty="0"/>
              <a:t> Feet trajectory during one step cycle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CEB6C58-2B77-4F34-A666-A5E01A0FC3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4472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7.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5DAC69-14D2-4892-82EB-9263D6DDEEAB}"/>
                  </a:ext>
                </a:extLst>
              </p:cNvPr>
              <p:cNvSpPr/>
              <p:nvPr/>
            </p:nvSpPr>
            <p:spPr>
              <a:xfrm>
                <a:off x="609600" y="1668959"/>
                <a:ext cx="7924799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2200" dirty="0">
                    <a:ea typeface="MS Mincho" panose="02020609040205080304" pitchFamily="49" charset="-128"/>
                  </a:rPr>
                  <a:t>The robot can travel the distance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2</m:t>
                    </m:r>
                    <m:r>
                      <a:rPr lang="en-US" sz="2200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𝑚</m:t>
                    </m:r>
                  </m:oMath>
                </a14:m>
                <a:r>
                  <a:rPr lang="en-US" sz="2200" dirty="0">
                    <a:ea typeface="MS Mincho" panose="02020609040205080304" pitchFamily="49" charset="-128"/>
                  </a:rPr>
                  <a:t> in 9.24 seconds, equating to an average velocity of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0.21</m:t>
                    </m:r>
                    <m:r>
                      <a:rPr lang="en-US" sz="2200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𝑚</m:t>
                    </m:r>
                    <m:r>
                      <a:rPr lang="en-US" sz="2200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/</m:t>
                    </m:r>
                    <m:r>
                      <a:rPr lang="en-US" sz="2200" i="1">
                        <a:latin typeface="Cambria Math" panose="02040503050406030204" pitchFamily="18" charset="0"/>
                        <a:ea typeface="MS Mincho" panose="02020609040205080304" pitchFamily="49" charset="-128"/>
                      </a:rPr>
                      <m:t>𝑠</m:t>
                    </m:r>
                  </m:oMath>
                </a14:m>
                <a:r>
                  <a:rPr lang="en-US" sz="2200" dirty="0">
                    <a:ea typeface="MS Mincho" panose="02020609040205080304" pitchFamily="49" charset="-128"/>
                  </a:rPr>
                  <a:t>.</a:t>
                </a:r>
                <a:endParaRPr lang="en-US" altLang="en-US" sz="2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65DAC69-14D2-4892-82EB-9263D6DDEE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68959"/>
                <a:ext cx="7924799" cy="769441"/>
              </a:xfrm>
              <a:prstGeom prst="rect">
                <a:avLst/>
              </a:prstGeom>
              <a:blipFill>
                <a:blip r:embed="rId4"/>
                <a:stretch>
                  <a:fillRect l="-1000" t="-4762" b="-15873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35292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47">
            <a:extLst>
              <a:ext uri="{FF2B5EF4-FFF2-40B4-BE49-F238E27FC236}">
                <a16:creationId xmlns:a16="http://schemas.microsoft.com/office/drawing/2014/main" id="{DAEA9D8C-5600-6DD6-1C71-C78558DBA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877300" cy="98488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7.3 Payload test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000" dirty="0">
              <a:solidFill>
                <a:srgbClr val="1488DB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2400" dirty="0">
              <a:solidFill>
                <a:srgbClr val="1488DB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FF9A8C0-BB25-8568-CEC0-CA4C16270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E0ECBA-26BD-B498-86EA-FD355DA9D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A1AE953-1BD1-D7CD-69B6-5FDD4784B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A3AFE9-FEC4-CD34-9729-87E84CF81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727B8-8CF8-4F85-2778-1C293AA87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E907E8-35C2-729C-3051-1FA451C66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B5FC07-6878-FD8C-5FA8-EE677C80E8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8" t="5441" r="7949" b="19370"/>
          <a:stretch/>
        </p:blipFill>
        <p:spPr bwMode="auto">
          <a:xfrm>
            <a:off x="2105342" y="2237423"/>
            <a:ext cx="4933315" cy="3230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47">
            <a:extLst>
              <a:ext uri="{FF2B5EF4-FFF2-40B4-BE49-F238E27FC236}">
                <a16:creationId xmlns:a16="http://schemas.microsoft.com/office/drawing/2014/main" id="{50C967A1-6074-D001-80B5-826F05C344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5605463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7.3</a:t>
            </a:r>
            <a:r>
              <a:rPr lang="en-US" altLang="en-US" sz="1600" dirty="0"/>
              <a:t> 500g payload test on the assembled robot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5EDAA235-E1F2-4EB9-A169-CE92063D4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4472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7. Results</a:t>
            </a:r>
          </a:p>
        </p:txBody>
      </p:sp>
    </p:spTree>
    <p:extLst>
      <p:ext uri="{BB962C8B-B14F-4D97-AF65-F5344CB8AC3E}">
        <p14:creationId xmlns:p14="http://schemas.microsoft.com/office/powerpoint/2010/main" val="1437411914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75B6AC0C-B1A1-3DA7-8C1A-46454FCBF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39712"/>
            <a:ext cx="77930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8. Conclusion</a:t>
            </a:r>
          </a:p>
        </p:txBody>
      </p:sp>
      <p:sp>
        <p:nvSpPr>
          <p:cNvPr id="12292" name="TextBox 47">
            <a:extLst>
              <a:ext uri="{FF2B5EF4-FFF2-40B4-BE49-F238E27FC236}">
                <a16:creationId xmlns:a16="http://schemas.microsoft.com/office/drawing/2014/main" id="{65E77BD7-FE8F-1E00-6C25-527AE83C1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98488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8.1 Accomplishments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sz="2400" dirty="0">
                <a:latin typeface="+mj-lt"/>
                <a:ea typeface="MS Mincho" panose="02020609040205080304" pitchFamily="49" charset="-128"/>
              </a:rPr>
              <a:t>The robot successfully met 7 out of 9 requirements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51B105A-FECC-BCA1-D803-99AD3DCE4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778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92F4E38-FF4B-51F0-0D9E-71D705680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9604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F298515-1856-CAAE-2E11-3191CE44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813" y="66198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3E530-FB91-4088-CCB2-533D45639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81" y="2159395"/>
            <a:ext cx="6827837" cy="404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56013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47">
            <a:extLst>
              <a:ext uri="{FF2B5EF4-FFF2-40B4-BE49-F238E27FC236}">
                <a16:creationId xmlns:a16="http://schemas.microsoft.com/office/drawing/2014/main" id="{65E77BD7-FE8F-1E00-6C25-527AE83C1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1787872"/>
            <a:ext cx="8402637" cy="42319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2200" b="1" dirty="0">
                <a:latin typeface="+mj-lt"/>
                <a:ea typeface="MS Mincho" panose="02020609040205080304" pitchFamily="49" charset="-128"/>
              </a:rPr>
              <a:t>Design a suitable driver board for better current load distribution.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sz="2200" dirty="0">
              <a:latin typeface="+mj-lt"/>
              <a:ea typeface="MS Mincho" panose="02020609040205080304" pitchFamily="49" charset="-128"/>
            </a:endParaRPr>
          </a:p>
          <a:p>
            <a:pPr marL="342900" indent="-342900" eaLnBrk="1" hangingPunct="1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/>
            </a:pPr>
            <a:r>
              <a:rPr lang="en-US" sz="2200" b="1" dirty="0">
                <a:latin typeface="+mj-lt"/>
                <a:ea typeface="MS Mincho" panose="02020609040205080304" pitchFamily="49" charset="-128"/>
              </a:rPr>
              <a:t>Improving gait of the robot for rough terrain, including:</a:t>
            </a:r>
          </a:p>
          <a:p>
            <a:pPr marL="1485900" lvl="2" indent="-342900" eaLnBrk="1" hangingPunct="1">
              <a:spcBef>
                <a:spcPct val="0"/>
              </a:spcBef>
              <a:defRPr/>
            </a:pPr>
            <a:r>
              <a:rPr lang="en-US" sz="2200" dirty="0">
                <a:latin typeface="+mj-lt"/>
                <a:ea typeface="MS Mincho" panose="02020609040205080304" pitchFamily="49" charset="-128"/>
              </a:rPr>
              <a:t>IMU integration with PID control for balancing</a:t>
            </a:r>
          </a:p>
          <a:p>
            <a:pPr marL="1485900" lvl="2" indent="-342900" eaLnBrk="1" hangingPunct="1">
              <a:spcBef>
                <a:spcPct val="0"/>
              </a:spcBef>
              <a:defRPr/>
            </a:pPr>
            <a:r>
              <a:rPr lang="en-US" sz="2200" dirty="0">
                <a:latin typeface="+mj-lt"/>
                <a:ea typeface="MS Mincho" panose="02020609040205080304" pitchFamily="49" charset="-128"/>
              </a:rPr>
              <a:t>Leg position encoders for closed loop control</a:t>
            </a:r>
          </a:p>
          <a:p>
            <a:pPr marL="1485900" lvl="2" indent="-342900" eaLnBrk="1" hangingPunct="1">
              <a:spcBef>
                <a:spcPct val="0"/>
              </a:spcBef>
              <a:defRPr/>
            </a:pPr>
            <a:r>
              <a:rPr lang="en-US" sz="2200" dirty="0">
                <a:latin typeface="+mj-lt"/>
                <a:ea typeface="MS Mincho" panose="02020609040205080304" pitchFamily="49" charset="-128"/>
              </a:rPr>
              <a:t>Sensors at the feet for contact detection</a:t>
            </a:r>
          </a:p>
          <a:p>
            <a:pPr eaLnBrk="1" hangingPunct="1">
              <a:spcBef>
                <a:spcPct val="0"/>
              </a:spcBef>
              <a:buNone/>
              <a:defRPr/>
            </a:pPr>
            <a:endParaRPr lang="en-US" sz="2200" dirty="0">
              <a:latin typeface="+mj-lt"/>
              <a:ea typeface="MS Mincho" panose="02020609040205080304" pitchFamily="49" charset="-128"/>
            </a:endParaRPr>
          </a:p>
          <a:p>
            <a:pPr marL="342900" indent="-342900" eaLnBrk="1" hangingPunct="1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sz="2200" b="1" dirty="0">
                <a:latin typeface="+mj-lt"/>
                <a:ea typeface="MS Mincho" panose="02020609040205080304" pitchFamily="49" charset="-128"/>
              </a:rPr>
              <a:t>Adding camera and LIDAR to enable research in area such as:</a:t>
            </a:r>
          </a:p>
          <a:p>
            <a:pPr marL="1485900" lvl="2" indent="-342900" eaLnBrk="1" hangingPunct="1">
              <a:spcBef>
                <a:spcPct val="0"/>
              </a:spcBef>
              <a:defRPr/>
            </a:pPr>
            <a:r>
              <a:rPr lang="en-US" sz="2200" dirty="0">
                <a:latin typeface="+mj-lt"/>
                <a:ea typeface="MS Mincho" panose="02020609040205080304" pitchFamily="49" charset="-128"/>
              </a:rPr>
              <a:t>Location mapping algorithms</a:t>
            </a:r>
          </a:p>
          <a:p>
            <a:pPr marL="1485900" lvl="2" indent="-342900" eaLnBrk="1" hangingPunct="1">
              <a:spcBef>
                <a:spcPct val="0"/>
              </a:spcBef>
              <a:defRPr/>
            </a:pPr>
            <a:r>
              <a:rPr lang="en-US" sz="2200" dirty="0">
                <a:latin typeface="+mj-lt"/>
                <a:ea typeface="MS Mincho" panose="02020609040205080304" pitchFamily="49" charset="-128"/>
              </a:rPr>
              <a:t>Image recognition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51B105A-FECC-BCA1-D803-99AD3DCE4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778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92F4E38-FF4B-51F0-0D9E-71D705680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9604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F298515-1856-CAAE-2E11-3191CE44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813" y="66198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E300F3-EC40-4E62-B05A-43860094D5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39712"/>
            <a:ext cx="77930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8. 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1C304B-35EE-4FCA-BD25-7A4E3A85B196}"/>
              </a:ext>
            </a:extLst>
          </p:cNvPr>
          <p:cNvSpPr/>
          <p:nvPr/>
        </p:nvSpPr>
        <p:spPr>
          <a:xfrm>
            <a:off x="304800" y="1062572"/>
            <a:ext cx="2457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solidFill>
                  <a:srgbClr val="1488DB"/>
                </a:solidFill>
                <a:cs typeface="Arial" pitchFamily="34" charset="0"/>
              </a:rPr>
              <a:t>8.2 Future work</a:t>
            </a:r>
          </a:p>
        </p:txBody>
      </p:sp>
    </p:spTree>
    <p:extLst>
      <p:ext uri="{BB962C8B-B14F-4D97-AF65-F5344CB8AC3E}">
        <p14:creationId xmlns:p14="http://schemas.microsoft.com/office/powerpoint/2010/main" val="391073623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B2485696-7BC7-F75A-BCB8-24F4E4C7E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7431" y="226377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2. Overview</a:t>
            </a:r>
          </a:p>
        </p:txBody>
      </p:sp>
      <p:sp>
        <p:nvSpPr>
          <p:cNvPr id="13315" name="TextBox 47">
            <a:extLst>
              <a:ext uri="{FF2B5EF4-FFF2-40B4-BE49-F238E27FC236}">
                <a16:creationId xmlns:a16="http://schemas.microsoft.com/office/drawing/2014/main" id="{6299C42C-D2C3-2BF6-A0E3-DFFB794DE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135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2.1 Types of quadruped robot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- Based on its configuration, there are </a:t>
            </a:r>
            <a:r>
              <a:rPr lang="en-US" altLang="en-US" sz="2400" i="1" dirty="0"/>
              <a:t>Sprawling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Mammal</a:t>
            </a:r>
            <a:r>
              <a:rPr lang="en-US" altLang="en-US" sz="2400" dirty="0"/>
              <a:t> type robot.</a:t>
            </a:r>
          </a:p>
        </p:txBody>
      </p:sp>
      <p:sp>
        <p:nvSpPr>
          <p:cNvPr id="2" name="TextBox 47">
            <a:extLst>
              <a:ext uri="{FF2B5EF4-FFF2-40B4-BE49-F238E27FC236}">
                <a16:creationId xmlns:a16="http://schemas.microsoft.com/office/drawing/2014/main" id="{330E367E-513B-A191-F1DC-F08092605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4933370"/>
            <a:ext cx="8648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2.1</a:t>
            </a:r>
            <a:r>
              <a:rPr lang="en-US" altLang="en-US" sz="1600" dirty="0"/>
              <a:t> </a:t>
            </a:r>
            <a:r>
              <a:rPr lang="en-US" altLang="en-US" sz="1600" i="1" dirty="0"/>
              <a:t>Sprawling</a:t>
            </a:r>
            <a:r>
              <a:rPr lang="en-US" altLang="en-US" sz="1600" dirty="0"/>
              <a:t> and </a:t>
            </a:r>
            <a:r>
              <a:rPr lang="en-US" altLang="en-US" sz="1600" i="1" dirty="0"/>
              <a:t>Mammal</a:t>
            </a:r>
            <a:r>
              <a:rPr lang="en-US" altLang="en-US" sz="1600" dirty="0"/>
              <a:t> type quadruped robot principle diagram.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669A5-EF1B-E4E8-A606-096D4E137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91" t="11958"/>
          <a:stretch/>
        </p:blipFill>
        <p:spPr bwMode="auto">
          <a:xfrm>
            <a:off x="590602" y="2716003"/>
            <a:ext cx="2022485" cy="20454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CD76D1-A8E9-89C1-8B41-D9B73E07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631" y="2818765"/>
            <a:ext cx="1854750" cy="1839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C5BC6D-6B23-C3B9-4579-5852280B19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58" r="52509"/>
          <a:stretch/>
        </p:blipFill>
        <p:spPr bwMode="auto">
          <a:xfrm>
            <a:off x="5230021" y="2789979"/>
            <a:ext cx="1696903" cy="18974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EEAD4-768A-4C9F-7DD8-95B3D408B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315" y="2636379"/>
            <a:ext cx="1382864" cy="2204681"/>
          </a:xfrm>
          <a:prstGeom prst="rect">
            <a:avLst/>
          </a:prstGeom>
        </p:spPr>
      </p:pic>
      <p:sp>
        <p:nvSpPr>
          <p:cNvPr id="8" name="TextBox 47">
            <a:extLst>
              <a:ext uri="{FF2B5EF4-FFF2-40B4-BE49-F238E27FC236}">
                <a16:creationId xmlns:a16="http://schemas.microsoft.com/office/drawing/2014/main" id="{3B8C33CB-4289-C23B-8A98-89564EE363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5493603"/>
            <a:ext cx="89154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- </a:t>
            </a:r>
            <a:r>
              <a:rPr lang="en-US" sz="2400" i="1" dirty="0"/>
              <a:t>Mammal</a:t>
            </a:r>
            <a:r>
              <a:rPr lang="en-US" sz="2400" dirty="0"/>
              <a:t> type robots have faster walking speed, lower driving torque, and smaller footprint [2].</a:t>
            </a:r>
            <a:endParaRPr lang="en-US" altLang="en-US" sz="2400" dirty="0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75B6AC0C-B1A1-3DA7-8C1A-46454FCBF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6800" y="239712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References</a:t>
            </a:r>
          </a:p>
        </p:txBody>
      </p:sp>
      <p:sp>
        <p:nvSpPr>
          <p:cNvPr id="12292" name="TextBox 47">
            <a:extLst>
              <a:ext uri="{FF2B5EF4-FFF2-40B4-BE49-F238E27FC236}">
                <a16:creationId xmlns:a16="http://schemas.microsoft.com/office/drawing/2014/main" id="{65E77BD7-FE8F-1E00-6C25-527AE83C1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489364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i="1" dirty="0">
                <a:latin typeface="+mj-lt"/>
                <a:ea typeface="MS Mincho" panose="02020609040205080304" pitchFamily="49" charset="-128"/>
              </a:rPr>
              <a:t>[1] Gonzalez-de-Santos, Pablo &amp; Garcia, Elena &amp; </a:t>
            </a:r>
            <a:r>
              <a:rPr lang="en-US" sz="2400" i="1" dirty="0" err="1">
                <a:latin typeface="+mj-lt"/>
                <a:ea typeface="MS Mincho" panose="02020609040205080304" pitchFamily="49" charset="-128"/>
              </a:rPr>
              <a:t>Estremera</a:t>
            </a:r>
            <a:r>
              <a:rPr lang="en-US" sz="2400" i="1" dirty="0">
                <a:latin typeface="+mj-lt"/>
                <a:ea typeface="MS Mincho" panose="02020609040205080304" pitchFamily="49" charset="-128"/>
              </a:rPr>
              <a:t>, Joaquin. (2006). Quadrupedal locomotion. An introduction to the control of four-legged robots. Quadrupedal Locomotion: An Introduction to the Control of Four-legged Robots. 10.1007/1-84628-307-8. 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sz="2400" i="1" dirty="0">
              <a:latin typeface="+mj-lt"/>
              <a:ea typeface="MS Mincho" panose="02020609040205080304" pitchFamily="49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i="1" dirty="0">
                <a:latin typeface="+mj-lt"/>
                <a:ea typeface="MS Mincho" panose="02020609040205080304" pitchFamily="49" charset="-128"/>
              </a:rPr>
              <a:t>[2] </a:t>
            </a:r>
            <a:r>
              <a:rPr lang="en-US" sz="2400" i="1" dirty="0">
                <a:latin typeface="+mj-lt"/>
              </a:rPr>
              <a:t>Zhong, </a:t>
            </a:r>
            <a:r>
              <a:rPr lang="en-US" sz="2400" i="1" dirty="0" err="1">
                <a:latin typeface="+mj-lt"/>
              </a:rPr>
              <a:t>Yuhai</a:t>
            </a:r>
            <a:r>
              <a:rPr lang="en-US" sz="2400" i="1" dirty="0">
                <a:latin typeface="+mj-lt"/>
              </a:rPr>
              <a:t>, </a:t>
            </a:r>
            <a:r>
              <a:rPr lang="en-US" sz="2400" i="1" dirty="0" err="1">
                <a:latin typeface="+mj-lt"/>
              </a:rPr>
              <a:t>Runxiao</a:t>
            </a:r>
            <a:r>
              <a:rPr lang="en-US" sz="2400" i="1" dirty="0">
                <a:latin typeface="+mj-lt"/>
              </a:rPr>
              <a:t> Wang, </a:t>
            </a:r>
            <a:r>
              <a:rPr lang="en-US" sz="2400" i="1" dirty="0" err="1">
                <a:latin typeface="+mj-lt"/>
              </a:rPr>
              <a:t>Huashan</a:t>
            </a:r>
            <a:r>
              <a:rPr lang="en-US" sz="2400" i="1" dirty="0">
                <a:latin typeface="+mj-lt"/>
              </a:rPr>
              <a:t> Feng and </a:t>
            </a:r>
            <a:r>
              <a:rPr lang="en-US" sz="2400" i="1" dirty="0" err="1">
                <a:latin typeface="+mj-lt"/>
              </a:rPr>
              <a:t>Yasheng</a:t>
            </a:r>
            <a:r>
              <a:rPr lang="en-US" sz="2400" i="1" dirty="0">
                <a:latin typeface="+mj-lt"/>
              </a:rPr>
              <a:t> Chen. “Analysis and research of quadruped robot’s legs: A comprehensive review.” International Journal of Advanced Robotic Systems 16 (2019).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sz="2400" i="1" dirty="0">
              <a:latin typeface="+mj-lt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i="1" dirty="0">
                <a:latin typeface="+mj-lt"/>
                <a:ea typeface="MS Mincho" panose="02020609040205080304" pitchFamily="49" charset="-128"/>
              </a:rPr>
              <a:t>[3] https://pupper.readthedocs.io/en/latest/reference/controller.html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51B105A-FECC-BCA1-D803-99AD3DCE4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778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92F4E38-FF4B-51F0-0D9E-71D705680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9604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F298515-1856-CAAE-2E11-3191CE445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813" y="66198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2660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EFFB574E-9849-3789-B80B-1BAD4C5401B3}"/>
              </a:ext>
            </a:extLst>
          </p:cNvPr>
          <p:cNvSpPr/>
          <p:nvPr/>
        </p:nvSpPr>
        <p:spPr>
          <a:xfrm>
            <a:off x="0" y="838200"/>
            <a:ext cx="9144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8067" name="TextBox 49">
            <a:extLst>
              <a:ext uri="{FF2B5EF4-FFF2-40B4-BE49-F238E27FC236}">
                <a16:creationId xmlns:a16="http://schemas.microsoft.com/office/drawing/2014/main" id="{23C05454-74BF-4C1B-B355-843701DD9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514600"/>
            <a:ext cx="86868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600" b="1" dirty="0">
                <a:solidFill>
                  <a:srgbClr val="1488DB"/>
                </a:solidFill>
              </a:rPr>
              <a:t>THANK YOU!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B2485696-7BC7-F75A-BCB8-24F4E4C7E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09311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2. Overview</a:t>
            </a:r>
          </a:p>
        </p:txBody>
      </p:sp>
      <p:sp>
        <p:nvSpPr>
          <p:cNvPr id="13315" name="TextBox 47">
            <a:extLst>
              <a:ext uri="{FF2B5EF4-FFF2-40B4-BE49-F238E27FC236}">
                <a16:creationId xmlns:a16="http://schemas.microsoft.com/office/drawing/2014/main" id="{6299C42C-D2C3-2BF6-A0E3-DFFB794DE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2.2 Available quadruped robot designs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- </a:t>
            </a:r>
            <a:r>
              <a:rPr lang="en-US" sz="2400" dirty="0">
                <a:latin typeface="+mj-lt"/>
                <a:ea typeface="MS Mincho" panose="02020609040205080304" pitchFamily="49" charset="-128"/>
              </a:rPr>
              <a:t>Spot by Boston Dynamics</a:t>
            </a:r>
            <a:endParaRPr lang="en-US" altLang="en-US" sz="2400" dirty="0"/>
          </a:p>
        </p:txBody>
      </p:sp>
      <p:pic>
        <p:nvPicPr>
          <p:cNvPr id="5" name="Picture 4" descr="Boston Dynamics Spot - Boston Dynamics Robot Dog - Buy Robot Dog">
            <a:extLst>
              <a:ext uri="{FF2B5EF4-FFF2-40B4-BE49-F238E27FC236}">
                <a16:creationId xmlns:a16="http://schemas.microsoft.com/office/drawing/2014/main" id="{BCDA2767-7032-7A47-8093-95EFC0517D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t="3859" r="8385" b="2454"/>
          <a:stretch/>
        </p:blipFill>
        <p:spPr bwMode="auto">
          <a:xfrm>
            <a:off x="287734" y="2953340"/>
            <a:ext cx="2774156" cy="24450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8CB83BAF-8FD7-8396-7D89-43FD1A64A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321" y="2971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E91E50B-FAC6-B221-7314-3FAA601AB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987687"/>
              </p:ext>
            </p:extLst>
          </p:nvPr>
        </p:nvGraphicFramePr>
        <p:xfrm>
          <a:off x="3136305" y="2777354"/>
          <a:ext cx="1752600" cy="2621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047700" imgH="1581064" progId="Visio.Drawing.15">
                  <p:embed/>
                </p:oleObj>
              </mc:Choice>
              <mc:Fallback>
                <p:oleObj name="Visio" r:id="rId4" imgW="1047700" imgH="1581064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612B02D-41C3-A193-6D68-1FAD0669F7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6305" y="2777354"/>
                        <a:ext cx="1752600" cy="26210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B27F64F-898D-CA21-4BC6-5BC2CF8CA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2777354"/>
            <a:ext cx="3534268" cy="2638793"/>
          </a:xfrm>
          <a:prstGeom prst="rect">
            <a:avLst/>
          </a:prstGeom>
        </p:spPr>
      </p:pic>
      <p:sp>
        <p:nvSpPr>
          <p:cNvPr id="4" name="TextBox 47">
            <a:extLst>
              <a:ext uri="{FF2B5EF4-FFF2-40B4-BE49-F238E27FC236}">
                <a16:creationId xmlns:a16="http://schemas.microsoft.com/office/drawing/2014/main" id="{1F431D3D-746F-C0A0-A835-5C6D4EC86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5618204"/>
            <a:ext cx="8648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2.2</a:t>
            </a:r>
            <a:r>
              <a:rPr lang="en-US" altLang="en-US" sz="1600" dirty="0"/>
              <a:t> Spot quadruped robot and its leg principle diagram.</a:t>
            </a:r>
          </a:p>
        </p:txBody>
      </p:sp>
    </p:spTree>
    <p:extLst>
      <p:ext uri="{BB962C8B-B14F-4D97-AF65-F5344CB8AC3E}">
        <p14:creationId xmlns:p14="http://schemas.microsoft.com/office/powerpoint/2010/main" val="11838599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ford Pupper Robot: All Parts &amp; Materials - RobotShop">
            <a:extLst>
              <a:ext uri="{FF2B5EF4-FFF2-40B4-BE49-F238E27FC236}">
                <a16:creationId xmlns:a16="http://schemas.microsoft.com/office/drawing/2014/main" id="{0D2DDF77-808D-9BF9-A8EF-D80FA703FF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9409" y="2387604"/>
            <a:ext cx="2997192" cy="299719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059339E6-3A22-3B9E-6548-B858393CC7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027893"/>
              </p:ext>
            </p:extLst>
          </p:nvPr>
        </p:nvGraphicFramePr>
        <p:xfrm>
          <a:off x="3276601" y="2899375"/>
          <a:ext cx="1817907" cy="248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19039" imgH="1667036" progId="Visio.Drawing.15">
                  <p:embed/>
                </p:oleObj>
              </mc:Choice>
              <mc:Fallback>
                <p:oleObj name="Visio" r:id="rId4" imgW="1219039" imgH="1667036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1" y="2899375"/>
                        <a:ext cx="1817907" cy="24854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TextBox 47">
            <a:extLst>
              <a:ext uri="{FF2B5EF4-FFF2-40B4-BE49-F238E27FC236}">
                <a16:creationId xmlns:a16="http://schemas.microsoft.com/office/drawing/2014/main" id="{6299C42C-D2C3-2BF6-A0E3-DFFB794DE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2.2 Available quadruped robot designs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- </a:t>
            </a:r>
            <a:r>
              <a:rPr lang="en-US" sz="2400" dirty="0">
                <a:latin typeface="+mj-lt"/>
                <a:ea typeface="MS Mincho" panose="02020609040205080304" pitchFamily="49" charset="-128"/>
              </a:rPr>
              <a:t>Stanford </a:t>
            </a:r>
            <a:r>
              <a:rPr lang="en-US" sz="2400" dirty="0" err="1">
                <a:latin typeface="+mj-lt"/>
                <a:ea typeface="MS Mincho" panose="02020609040205080304" pitchFamily="49" charset="-128"/>
              </a:rPr>
              <a:t>Pupper</a:t>
            </a:r>
            <a:r>
              <a:rPr lang="en-US" sz="2400" dirty="0">
                <a:latin typeface="+mj-lt"/>
                <a:ea typeface="MS Mincho" panose="02020609040205080304" pitchFamily="49" charset="-128"/>
              </a:rPr>
              <a:t> by Nathan Kau</a:t>
            </a:r>
            <a:endParaRPr lang="en-US" altLang="en-US" sz="24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CB83BAF-8FD7-8396-7D89-43FD1A64A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321" y="2971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C14E1C-7B37-8598-CE94-6A23B707F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033" y="2886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9A20709-A5D6-49AB-9E5F-1B93BFC077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09311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2.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18035-9D3E-AD79-DCA8-65A1F842E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2822688"/>
            <a:ext cx="3267531" cy="2638793"/>
          </a:xfrm>
          <a:prstGeom prst="rect">
            <a:avLst/>
          </a:prstGeom>
        </p:spPr>
      </p:pic>
      <p:sp>
        <p:nvSpPr>
          <p:cNvPr id="8" name="TextBox 47">
            <a:extLst>
              <a:ext uri="{FF2B5EF4-FFF2-40B4-BE49-F238E27FC236}">
                <a16:creationId xmlns:a16="http://schemas.microsoft.com/office/drawing/2014/main" id="{8B7973A8-D609-F361-8E39-ACF1C7537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5618204"/>
            <a:ext cx="8648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2.3</a:t>
            </a:r>
            <a:r>
              <a:rPr lang="en-US" altLang="en-US" sz="1600" dirty="0"/>
              <a:t> Stanford </a:t>
            </a:r>
            <a:r>
              <a:rPr lang="en-US" altLang="en-US" sz="1600" dirty="0" err="1"/>
              <a:t>Pupper</a:t>
            </a:r>
            <a:r>
              <a:rPr lang="en-US" altLang="en-US" sz="1600" dirty="0"/>
              <a:t> quadruped robot and its leg principle diagram.</a:t>
            </a:r>
          </a:p>
        </p:txBody>
      </p:sp>
    </p:spTree>
    <p:extLst>
      <p:ext uri="{BB962C8B-B14F-4D97-AF65-F5344CB8AC3E}">
        <p14:creationId xmlns:p14="http://schemas.microsoft.com/office/powerpoint/2010/main" val="185707974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C1C9B3-CBAF-B926-162C-730A7A9D88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35672" r="24673" b="4487"/>
          <a:stretch/>
        </p:blipFill>
        <p:spPr bwMode="auto">
          <a:xfrm>
            <a:off x="114300" y="2971800"/>
            <a:ext cx="3346554" cy="23853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1B2AA00-1829-7A49-EACF-178D5900BA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9497760"/>
              </p:ext>
            </p:extLst>
          </p:nvPr>
        </p:nvGraphicFramePr>
        <p:xfrm>
          <a:off x="3460854" y="3026349"/>
          <a:ext cx="2156616" cy="2330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533349" imgH="1667036" progId="Visio.Drawing.15">
                  <p:embed/>
                </p:oleObj>
              </mc:Choice>
              <mc:Fallback>
                <p:oleObj name="Visio" r:id="rId4" imgW="1533349" imgH="166703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0854" y="3026349"/>
                        <a:ext cx="2156616" cy="23307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5" name="TextBox 47">
            <a:extLst>
              <a:ext uri="{FF2B5EF4-FFF2-40B4-BE49-F238E27FC236}">
                <a16:creationId xmlns:a16="http://schemas.microsoft.com/office/drawing/2014/main" id="{6299C42C-D2C3-2BF6-A0E3-DFFB794DE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2.2 Available quadruped robot designs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- </a:t>
            </a:r>
            <a:r>
              <a:rPr lang="en-US" sz="2400" dirty="0">
                <a:latin typeface="+mj-lt"/>
                <a:ea typeface="MS Mincho" panose="02020609040205080304" pitchFamily="49" charset="-128"/>
              </a:rPr>
              <a:t>Dingo by Monash University</a:t>
            </a:r>
            <a:endParaRPr lang="en-US" altLang="en-US" sz="2400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CB83BAF-8FD7-8396-7D89-43FD1A64A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321" y="2971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B29B2-134E-2179-068F-FF5BBEA50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596" y="287337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BAE5464-6D6B-49EE-9173-69DAD11E6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09311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2.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8BC289-D401-548A-46C9-F1C8F49DD7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832" y="2708815"/>
            <a:ext cx="3286584" cy="2648320"/>
          </a:xfrm>
          <a:prstGeom prst="rect">
            <a:avLst/>
          </a:prstGeom>
        </p:spPr>
      </p:pic>
      <p:sp>
        <p:nvSpPr>
          <p:cNvPr id="8" name="TextBox 47">
            <a:extLst>
              <a:ext uri="{FF2B5EF4-FFF2-40B4-BE49-F238E27FC236}">
                <a16:creationId xmlns:a16="http://schemas.microsoft.com/office/drawing/2014/main" id="{2F546075-453D-F1BB-453E-9107F2AAD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5618204"/>
            <a:ext cx="86487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2.4</a:t>
            </a:r>
            <a:r>
              <a:rPr lang="en-US" altLang="en-US" sz="1600" dirty="0"/>
              <a:t> Dingo quadruped robot and its leg principle diagram.</a:t>
            </a:r>
          </a:p>
        </p:txBody>
      </p:sp>
    </p:spTree>
    <p:extLst>
      <p:ext uri="{BB962C8B-B14F-4D97-AF65-F5344CB8AC3E}">
        <p14:creationId xmlns:p14="http://schemas.microsoft.com/office/powerpoint/2010/main" val="388721222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Box 47">
            <a:extLst>
              <a:ext uri="{FF2B5EF4-FFF2-40B4-BE49-F238E27FC236}">
                <a16:creationId xmlns:a16="http://schemas.microsoft.com/office/drawing/2014/main" id="{6299C42C-D2C3-2BF6-A0E3-DFFB794DE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1488DB"/>
                </a:solidFill>
                <a:cs typeface="Arial" panose="020B0604020202020204" pitchFamily="34" charset="0"/>
              </a:rPr>
              <a:t>2.3 Design specifications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/>
              <a:t>- High level requirements: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CB83BAF-8FD7-8396-7D89-43FD1A64A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3321" y="2971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6B29B2-134E-2179-068F-FF5BBEA50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596" y="287337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3D45B-08FF-DA7D-57B4-B49DC20B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049972"/>
            <a:ext cx="5811061" cy="1514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AFF209-9418-EB90-2566-C81D94B36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0" y="3992836"/>
            <a:ext cx="5811061" cy="14956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F36D73-1729-020F-E2EB-D442D4047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600" y="5805189"/>
            <a:ext cx="6011114" cy="628738"/>
          </a:xfrm>
          <a:prstGeom prst="rect">
            <a:avLst/>
          </a:prstGeom>
        </p:spPr>
      </p:pic>
      <p:sp>
        <p:nvSpPr>
          <p:cNvPr id="11" name="TextBox 47">
            <a:extLst>
              <a:ext uri="{FF2B5EF4-FFF2-40B4-BE49-F238E27FC236}">
                <a16:creationId xmlns:a16="http://schemas.microsoft.com/office/drawing/2014/main" id="{7938A7FB-2B3B-6936-36D8-6D286E05D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3566681"/>
            <a:ext cx="8915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/>
              <a:t>- Physical requirements:</a:t>
            </a:r>
          </a:p>
        </p:txBody>
      </p:sp>
      <p:sp>
        <p:nvSpPr>
          <p:cNvPr id="12" name="TextBox 47">
            <a:extLst>
              <a:ext uri="{FF2B5EF4-FFF2-40B4-BE49-F238E27FC236}">
                <a16:creationId xmlns:a16="http://schemas.microsoft.com/office/drawing/2014/main" id="{28C8566C-827B-FC70-B686-81D2046C3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5412146"/>
            <a:ext cx="8915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/>
              <a:t>- Financial requirements: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4AA6C27-0A82-4FD5-B024-A81EE2F115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09311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2. Overview</a:t>
            </a:r>
          </a:p>
        </p:txBody>
      </p:sp>
    </p:spTree>
    <p:extLst>
      <p:ext uri="{BB962C8B-B14F-4D97-AF65-F5344CB8AC3E}">
        <p14:creationId xmlns:p14="http://schemas.microsoft.com/office/powerpoint/2010/main" val="171144585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id="{2250BA8A-F0AC-A8A6-B055-20181CA36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8376" y="227012"/>
            <a:ext cx="6573837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>
                <a:solidFill>
                  <a:srgbClr val="1488DB"/>
                </a:solidFill>
                <a:cs typeface="Arial" pitchFamily="34" charset="0"/>
              </a:rPr>
              <a:t>3. Design proposals</a:t>
            </a:r>
          </a:p>
        </p:txBody>
      </p:sp>
      <p:sp>
        <p:nvSpPr>
          <p:cNvPr id="12292" name="TextBox 47">
            <a:extLst>
              <a:ext uri="{FF2B5EF4-FFF2-40B4-BE49-F238E27FC236}">
                <a16:creationId xmlns:a16="http://schemas.microsoft.com/office/drawing/2014/main" id="{830FAFB4-5333-628D-7B84-0A001CD06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" y="1160463"/>
            <a:ext cx="8915400" cy="61555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sz="2400" b="1" dirty="0">
                <a:solidFill>
                  <a:srgbClr val="1488DB"/>
                </a:solidFill>
                <a:latin typeface="Arial" pitchFamily="34" charset="0"/>
                <a:cs typeface="Arial" pitchFamily="34" charset="0"/>
              </a:rPr>
              <a:t>3.1 Mechanical design proposal summary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en-US" sz="10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2C3654F-5D50-168D-ECB2-5BE546E25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778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6D56021-3A3D-A416-39FD-A8F626CC6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96043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07AFEFB-6603-D0F0-9338-42C293B08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813" y="661988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4956779-1053-6B1C-EEC9-83283F5B9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FE789F0-83E5-C3CC-20BC-948DE70D52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247281"/>
              </p:ext>
            </p:extLst>
          </p:nvPr>
        </p:nvGraphicFramePr>
        <p:xfrm>
          <a:off x="1627188" y="2205038"/>
          <a:ext cx="5750037" cy="2565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334010" imgH="1933464" progId="Visio.Drawing.15">
                  <p:embed/>
                </p:oleObj>
              </mc:Choice>
              <mc:Fallback>
                <p:oleObj name="Visio" r:id="rId3" imgW="4334010" imgH="1933464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FE789F0-83E5-C3CC-20BC-948DE70D52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188" y="2205038"/>
                        <a:ext cx="5750037" cy="256540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47">
            <a:extLst>
              <a:ext uri="{FF2B5EF4-FFF2-40B4-BE49-F238E27FC236}">
                <a16:creationId xmlns:a16="http://schemas.microsoft.com/office/drawing/2014/main" id="{0D160F12-BA86-27E8-CB2E-0862EC840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650" y="5072063"/>
            <a:ext cx="86487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600" b="1" dirty="0"/>
              <a:t>Figure 3.1</a:t>
            </a:r>
            <a:r>
              <a:rPr lang="en-US" altLang="en-US" sz="1600" dirty="0"/>
              <a:t> Mechanical configuration of a single leg (left) and whole body (right).</a:t>
            </a:r>
          </a:p>
        </p:txBody>
      </p:sp>
    </p:spTree>
    <p:extLst>
      <p:ext uri="{BB962C8B-B14F-4D97-AF65-F5344CB8AC3E}">
        <p14:creationId xmlns:p14="http://schemas.microsoft.com/office/powerpoint/2010/main" val="386194093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1_Hoang Trang'course format">
  <a:themeElements>
    <a:clrScheme name="Default Design 1">
      <a:dk1>
        <a:srgbClr val="000000"/>
      </a:dk1>
      <a:lt1>
        <a:srgbClr val="CAD4CF"/>
      </a:lt1>
      <a:dk2>
        <a:srgbClr val="425462"/>
      </a:dk2>
      <a:lt2>
        <a:srgbClr val="768A7B"/>
      </a:lt2>
      <a:accent1>
        <a:srgbClr val="DE608D"/>
      </a:accent1>
      <a:accent2>
        <a:srgbClr val="35ADE3"/>
      </a:accent2>
      <a:accent3>
        <a:srgbClr val="E1E6E4"/>
      </a:accent3>
      <a:accent4>
        <a:srgbClr val="000000"/>
      </a:accent4>
      <a:accent5>
        <a:srgbClr val="ECB6C5"/>
      </a:accent5>
      <a:accent6>
        <a:srgbClr val="2F9CCE"/>
      </a:accent6>
      <a:hlink>
        <a:srgbClr val="F6AE44"/>
      </a:hlink>
      <a:folHlink>
        <a:srgbClr val="99CC00"/>
      </a:folHlink>
    </a:clrScheme>
    <a:fontScheme name="1_Hoang Trang'course format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CAD4CF"/>
        </a:lt1>
        <a:dk2>
          <a:srgbClr val="425462"/>
        </a:dk2>
        <a:lt2>
          <a:srgbClr val="768A7B"/>
        </a:lt2>
        <a:accent1>
          <a:srgbClr val="DE608D"/>
        </a:accent1>
        <a:accent2>
          <a:srgbClr val="35ADE3"/>
        </a:accent2>
        <a:accent3>
          <a:srgbClr val="E1E6E4"/>
        </a:accent3>
        <a:accent4>
          <a:srgbClr val="000000"/>
        </a:accent4>
        <a:accent5>
          <a:srgbClr val="ECB6C5"/>
        </a:accent5>
        <a:accent6>
          <a:srgbClr val="2F9CCE"/>
        </a:accent6>
        <a:hlink>
          <a:srgbClr val="F6AE4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C1D0DD"/>
        </a:lt1>
        <a:dk2>
          <a:srgbClr val="335175"/>
        </a:dk2>
        <a:lt2>
          <a:srgbClr val="7C92B6"/>
        </a:lt2>
        <a:accent1>
          <a:srgbClr val="4B93D5"/>
        </a:accent1>
        <a:accent2>
          <a:srgbClr val="65B737"/>
        </a:accent2>
        <a:accent3>
          <a:srgbClr val="DDE4EB"/>
        </a:accent3>
        <a:accent4>
          <a:srgbClr val="000000"/>
        </a:accent4>
        <a:accent5>
          <a:srgbClr val="B1C8E7"/>
        </a:accent5>
        <a:accent6>
          <a:srgbClr val="5BA631"/>
        </a:accent6>
        <a:hlink>
          <a:srgbClr val="CF9F49"/>
        </a:hlink>
        <a:folHlink>
          <a:srgbClr val="C382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DDD3C9"/>
        </a:lt1>
        <a:dk2>
          <a:srgbClr val="514639"/>
        </a:dk2>
        <a:lt2>
          <a:srgbClr val="A7938B"/>
        </a:lt2>
        <a:accent1>
          <a:srgbClr val="BF9733"/>
        </a:accent1>
        <a:accent2>
          <a:srgbClr val="7FB22C"/>
        </a:accent2>
        <a:accent3>
          <a:srgbClr val="EBE6E1"/>
        </a:accent3>
        <a:accent4>
          <a:srgbClr val="000000"/>
        </a:accent4>
        <a:accent5>
          <a:srgbClr val="DCC9AD"/>
        </a:accent5>
        <a:accent6>
          <a:srgbClr val="72A127"/>
        </a:accent6>
        <a:hlink>
          <a:srgbClr val="D56575"/>
        </a:hlink>
        <a:folHlink>
          <a:srgbClr val="4E8FC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5802</TotalTime>
  <Words>1347</Words>
  <Application>Microsoft Office PowerPoint</Application>
  <PresentationFormat>On-screen Show (4:3)</PresentationFormat>
  <Paragraphs>252</Paragraphs>
  <Slides>41</Slides>
  <Notes>38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MS Mincho</vt:lpstr>
      <vt:lpstr>Arial</vt:lpstr>
      <vt:lpstr>Calibri</vt:lpstr>
      <vt:lpstr>Cambria Math</vt:lpstr>
      <vt:lpstr>Times New Roman</vt:lpstr>
      <vt:lpstr>Wingdings</vt:lpstr>
      <vt:lpstr>1_Hoang Trang'course format</vt:lpstr>
      <vt:lpstr>Office Theme</vt:lpstr>
      <vt:lpstr>Visio</vt:lpstr>
      <vt:lpstr>Microsoft Visio Drawing</vt:lpstr>
      <vt:lpstr>PowerPoint Presentation</vt:lpstr>
      <vt:lpstr>Contents</vt:lpstr>
      <vt:lpstr>1. Project objectives</vt:lpstr>
      <vt:lpstr>2. Overview</vt:lpstr>
      <vt:lpstr>2. Overview</vt:lpstr>
      <vt:lpstr>2. Overview</vt:lpstr>
      <vt:lpstr>2. Overview</vt:lpstr>
      <vt:lpstr>2. Overview</vt:lpstr>
      <vt:lpstr>3. Design proposals</vt:lpstr>
      <vt:lpstr>3. Design proposals</vt:lpstr>
      <vt:lpstr>3. Design proposals</vt:lpstr>
      <vt:lpstr>4. Mechanical design</vt:lpstr>
      <vt:lpstr>4. Mechanical design</vt:lpstr>
      <vt:lpstr>4. Mechanical design</vt:lpstr>
      <vt:lpstr>4. Mechanical design</vt:lpstr>
      <vt:lpstr>4. Mechanical design</vt:lpstr>
      <vt:lpstr>4. Mechanical design</vt:lpstr>
      <vt:lpstr>4. Mechanical design</vt:lpstr>
      <vt:lpstr>4. Mechanical design</vt:lpstr>
      <vt:lpstr>4. Mechanical design</vt:lpstr>
      <vt:lpstr>4. Mechanical design</vt:lpstr>
      <vt:lpstr>PowerPoint Presentation</vt:lpstr>
      <vt:lpstr>4. Mechanical design</vt:lpstr>
      <vt:lpstr>5. Electrical design</vt:lpstr>
      <vt:lpstr>5. Electrical design</vt:lpstr>
      <vt:lpstr>5. Electrical design</vt:lpstr>
      <vt:lpstr>5. Electrical design</vt:lpstr>
      <vt:lpstr>6. Programming</vt:lpstr>
      <vt:lpstr>6. Programming</vt:lpstr>
      <vt:lpstr>6. Programming</vt:lpstr>
      <vt:lpstr>6. Programming</vt:lpstr>
      <vt:lpstr>6. Programming</vt:lpstr>
      <vt:lpstr>6. Programming</vt:lpstr>
      <vt:lpstr>7. Results</vt:lpstr>
      <vt:lpstr>7. Results</vt:lpstr>
      <vt:lpstr>7. Results</vt:lpstr>
      <vt:lpstr>7. Results</vt:lpstr>
      <vt:lpstr>8. Conclusion</vt:lpstr>
      <vt:lpstr>8. 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mau LVTN-bmDT</dc:title>
  <dc:creator>HOANG Trang</dc:creator>
  <cp:lastModifiedBy>Momo Phan</cp:lastModifiedBy>
  <cp:revision>505</cp:revision>
  <dcterms:created xsi:type="dcterms:W3CDTF">2010-08-18T20:21:10Z</dcterms:created>
  <dcterms:modified xsi:type="dcterms:W3CDTF">2024-05-30T17:20:51Z</dcterms:modified>
</cp:coreProperties>
</file>